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3" r:id="rId2"/>
    <p:sldId id="292" r:id="rId3"/>
    <p:sldId id="297" r:id="rId4"/>
    <p:sldId id="296" r:id="rId5"/>
    <p:sldId id="295" r:id="rId6"/>
    <p:sldId id="298" r:id="rId7"/>
    <p:sldId id="299" r:id="rId8"/>
    <p:sldId id="294" r:id="rId9"/>
    <p:sldId id="301" r:id="rId10"/>
    <p:sldId id="302" r:id="rId11"/>
    <p:sldId id="300" r:id="rId12"/>
    <p:sldId id="303" r:id="rId13"/>
    <p:sldId id="305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8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3"/>
    <a:srgbClr val="336600"/>
    <a:srgbClr val="EFEEEA"/>
    <a:srgbClr val="E72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52B359-93D8-995D-4CA4-B7A65AFEC82A}" v="24" dt="2020-01-13T16:20:04.858"/>
    <p1510:client id="{C78F66B0-A601-409E-A2D8-C93FBACFE843}" v="47" dt="2019-11-07T23:50:35.226"/>
    <p1510:client id="{EA510A26-5B7D-49D2-BC03-44F76290918A}" v="25" dt="2020-01-13T16:16:05.2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90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84" y="816"/>
      </p:cViewPr>
      <p:guideLst>
        <p:guide orient="horz" pos="2376"/>
        <p:guide pos="3840"/>
        <p:guide orient="horz" pos="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98"/>
    </p:cViewPr>
  </p:sorterViewPr>
  <p:notesViewPr>
    <p:cSldViewPr snapToGrid="0" showGuides="1">
      <p:cViewPr varScale="1">
        <p:scale>
          <a:sx n="96" d="100"/>
          <a:sy n="96" d="100"/>
        </p:scale>
        <p:origin x="35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949B4-6F50-46BE-9D1B-C5AD4170355E}" type="datetimeFigureOut">
              <a:rPr lang="it-IT" smtClean="0"/>
              <a:t>16/01/20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4AC29-6B84-493A-B980-74250216A2F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1403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C60D6-BF27-435A-B12C-C7E9E1EEE8FA}" type="datetimeFigureOut">
              <a:rPr lang="en-US" smtClean="0"/>
              <a:t>1/16/20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63CE3-B6EE-4A81-A318-FFCC42E6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0F2A3-7832-48BD-B2DC-24A54EB320D5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8555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7">
            <a:extLst>
              <a:ext uri="{FF2B5EF4-FFF2-40B4-BE49-F238E27FC236}">
                <a16:creationId xmlns:a16="http://schemas.microsoft.com/office/drawing/2014/main" id="{B03163D2-2E47-4044-B272-DA8DC2B37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549" y="0"/>
            <a:ext cx="237245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10655A-6C9D-4F17-81BA-FEBAC6DEBAB5}"/>
              </a:ext>
            </a:extLst>
          </p:cNvPr>
          <p:cNvSpPr/>
          <p:nvPr userDrawn="1"/>
        </p:nvSpPr>
        <p:spPr>
          <a:xfrm>
            <a:off x="0" y="5974082"/>
            <a:ext cx="12192000" cy="883920"/>
          </a:xfrm>
          <a:prstGeom prst="rect">
            <a:avLst/>
          </a:prstGeom>
          <a:solidFill>
            <a:srgbClr val="EBE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1D45F6-42D3-4E92-A54D-D42F8A0E56AD}"/>
              </a:ext>
            </a:extLst>
          </p:cNvPr>
          <p:cNvSpPr/>
          <p:nvPr userDrawn="1"/>
        </p:nvSpPr>
        <p:spPr>
          <a:xfrm>
            <a:off x="11754194" y="4931229"/>
            <a:ext cx="437806" cy="1926771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 userDrawn="1">
            <p:ph type="title"/>
          </p:nvPr>
        </p:nvSpPr>
        <p:spPr>
          <a:xfrm>
            <a:off x="642026" y="3429000"/>
            <a:ext cx="9177523" cy="590931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36" y="336174"/>
            <a:ext cx="1941576" cy="883920"/>
          </a:xfrm>
          <a:prstGeom prst="rect">
            <a:avLst/>
          </a:prstGeom>
        </p:spPr>
      </p:pic>
      <p:sp>
        <p:nvSpPr>
          <p:cNvPr id="10" name="Segnaposto testo 9"/>
          <p:cNvSpPr>
            <a:spLocks noGrp="1"/>
          </p:cNvSpPr>
          <p:nvPr userDrawn="1">
            <p:ph type="body" sz="quarter" idx="10"/>
          </p:nvPr>
        </p:nvSpPr>
        <p:spPr>
          <a:xfrm>
            <a:off x="642026" y="4213794"/>
            <a:ext cx="9135336" cy="4801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336600"/>
                </a:solidFill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070DF0-5E11-44CF-9500-C25F0E4122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2334" y="6154010"/>
            <a:ext cx="5848350" cy="6762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C90AAC-8F9B-436D-8B44-A210542B3AA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2026" y="6003860"/>
            <a:ext cx="757326" cy="7573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FE15A0-DB99-47AD-8840-2109F7922D7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10023" y="6003860"/>
            <a:ext cx="763622" cy="7636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141C97-AB95-4030-AE9F-905181526072}"/>
              </a:ext>
            </a:extLst>
          </p:cNvPr>
          <p:cNvSpPr txBox="1"/>
          <p:nvPr userDrawn="1"/>
        </p:nvSpPr>
        <p:spPr>
          <a:xfrm>
            <a:off x="5720394" y="5951838"/>
            <a:ext cx="1416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Sponsored by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13923178-2635-47F9-BAD2-C6E253BC6E2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002" y="16474"/>
            <a:ext cx="5950212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5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62D27-7BDD-4936-9B8B-AA3C81775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86" y="269308"/>
            <a:ext cx="11110412" cy="7017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713F1-6BDD-4E2F-BC29-AC0AC2A74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8" y="1825625"/>
            <a:ext cx="10415847" cy="18446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19F8314E-9246-418D-BEBA-9FA8121A5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3086" y="6320357"/>
            <a:ext cx="573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D124D-0B40-4A25-B90B-8DB7BB9A948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7540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d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BCF39-4195-4F4D-923B-99BE6CF4D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egnaposto numero diapositiva 5">
            <a:extLst>
              <a:ext uri="{FF2B5EF4-FFF2-40B4-BE49-F238E27FC236}">
                <a16:creationId xmlns:a16="http://schemas.microsoft.com/office/drawing/2014/main" id="{658674CA-4484-4A73-A364-D873C43CD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3086" y="6320357"/>
            <a:ext cx="573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D124D-0B40-4A25-B90B-8DB7BB9A948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0056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>
            <a:extLst>
              <a:ext uri="{FF2B5EF4-FFF2-40B4-BE49-F238E27FC236}">
                <a16:creationId xmlns:a16="http://schemas.microsoft.com/office/drawing/2014/main" id="{1E5C5637-5F88-4E91-BD9C-7C9A6CA21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3086" y="6320357"/>
            <a:ext cx="573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D124D-0B40-4A25-B90B-8DB7BB9A9481}" type="slidenum">
              <a:rPr lang="it-IT" smtClean="0"/>
              <a:t>‹#›</a:t>
            </a:fld>
            <a:endParaRPr lang="it-IT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DE34CD87-738E-4D3E-A661-8BC7DC6FFA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670" y="5980513"/>
            <a:ext cx="3785944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Vuo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85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E770FEE-39B6-409B-AB84-82E09C4A4913}"/>
              </a:ext>
            </a:extLst>
          </p:cNvPr>
          <p:cNvGrpSpPr/>
          <p:nvPr userDrawn="1"/>
        </p:nvGrpSpPr>
        <p:grpSpPr>
          <a:xfrm>
            <a:off x="9819549" y="0"/>
            <a:ext cx="2372451" cy="6858000"/>
            <a:chOff x="9819549" y="0"/>
            <a:chExt cx="2372451" cy="6858000"/>
          </a:xfrm>
        </p:grpSpPr>
        <p:pic>
          <p:nvPicPr>
            <p:cNvPr id="8" name="Immagine 7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9549" y="0"/>
              <a:ext cx="2372451" cy="6858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FF21A71-7428-485A-A09A-200A01AEF2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1753850" y="4933950"/>
              <a:ext cx="438150" cy="1924050"/>
            </a:xfrm>
            <a:prstGeom prst="rect">
              <a:avLst/>
            </a:prstGeom>
          </p:spPr>
        </p:pic>
      </p:grp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53086" y="269308"/>
            <a:ext cx="11110412" cy="7017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6FF00DC-6E4F-4AA4-A45D-2522A9BE073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577" y="6095934"/>
            <a:ext cx="3785944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7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4" r:id="rId2"/>
    <p:sldLayoutId id="2147483661" r:id="rId3"/>
    <p:sldLayoutId id="2147483655" r:id="rId4"/>
    <p:sldLayoutId id="2147483660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36600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41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4D696-ADF1-4F3F-ACD1-E1AB25ED5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HPC&amp;MPI, </a:t>
            </a:r>
            <a:r>
              <a:rPr lang="en-US" dirty="0" err="1"/>
              <a:t>Cloud&amp;Virtualization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554477-01C2-420D-9DC2-6C7F30D97D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14766" y="4778431"/>
            <a:ext cx="5180649" cy="48013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/>
              <a:t>Guido </a:t>
            </a:r>
            <a:r>
              <a:rPr lang="en-US" dirty="0" err="1"/>
              <a:t>Marchetto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90E47A-7617-4286-814E-2882A46FE0C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2026" y="4019931"/>
            <a:ext cx="9024488" cy="6477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Understanding computing technology for research</a:t>
            </a:r>
          </a:p>
        </p:txBody>
      </p:sp>
    </p:spTree>
    <p:extLst>
      <p:ext uri="{BB962C8B-B14F-4D97-AF65-F5344CB8AC3E}">
        <p14:creationId xmlns:p14="http://schemas.microsoft.com/office/powerpoint/2010/main" val="2117765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E3718-26B4-0F43-BA4B-AEE92A143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HPC@Polito</a:t>
            </a:r>
            <a:r>
              <a:rPr lang="en-US" dirty="0"/>
              <a:t> usage (2)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D091A-9A67-ED49-9796-591DCA3C1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DD124D-0B40-4A25-B90B-8DB7BB9A9481}" type="slidenum">
              <a:rPr lang="it-IT" smtClean="0"/>
              <a:t>10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700BAA1-9BE9-5F4D-8C90-0060BB0B9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46956" y="1087048"/>
            <a:ext cx="8915400" cy="5349240"/>
          </a:xfrm>
        </p:spPr>
      </p:pic>
    </p:spTree>
    <p:extLst>
      <p:ext uri="{BB962C8B-B14F-4D97-AF65-F5344CB8AC3E}">
        <p14:creationId xmlns:p14="http://schemas.microsoft.com/office/powerpoint/2010/main" val="1723849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F9C1-1585-9D42-A7C2-D33A45E0D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&amp; Virtualization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785F2-598D-7043-9CB9-03597231A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8" y="1825624"/>
            <a:ext cx="10415847" cy="4205061"/>
          </a:xfrm>
        </p:spPr>
        <p:txBody>
          <a:bodyPr/>
          <a:lstStyle/>
          <a:p>
            <a:r>
              <a:rPr lang="en-US" i="1" dirty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Cloud Computing</a:t>
            </a:r>
            <a:r>
              <a:rPr lang="en-US" dirty="0"/>
              <a:t>: elastic and on-demand provisioning of computing (and storage/networking)</a:t>
            </a:r>
          </a:p>
          <a:p>
            <a:pPr lvl="1"/>
            <a:r>
              <a:rPr lang="en-US" dirty="0"/>
              <a:t>Started in 2006 at Amazon</a:t>
            </a:r>
          </a:p>
          <a:p>
            <a:pPr lvl="1"/>
            <a:r>
              <a:rPr lang="en-US" dirty="0"/>
              <a:t>Mostly based on computing and storage virtualization</a:t>
            </a:r>
          </a:p>
          <a:p>
            <a:r>
              <a:rPr lang="en-US" i="1" dirty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Virtualization</a:t>
            </a:r>
            <a:r>
              <a:rPr lang="en-US" dirty="0"/>
              <a:t>: a flexible way to share hardware resources between different operating systems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9B0405-7F33-814F-829C-454F180D8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DD124D-0B40-4A25-B90B-8DB7BB9A9481}" type="slidenum">
              <a:rPr lang="it-IT" smtClean="0"/>
              <a:t>11</a:t>
            </a:fld>
            <a:endParaRPr lang="it-IT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CE27C68-99D2-B347-8133-F973734F5090}"/>
              </a:ext>
            </a:extLst>
          </p:cNvPr>
          <p:cNvSpPr/>
          <p:nvPr/>
        </p:nvSpPr>
        <p:spPr bwMode="auto">
          <a:xfrm>
            <a:off x="1653074" y="4652858"/>
            <a:ext cx="909792" cy="877636"/>
          </a:xfrm>
          <a:prstGeom prst="rect">
            <a:avLst/>
          </a:prstGeom>
          <a:solidFill>
            <a:srgbClr val="FFEAC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latin typeface="+mn-lt"/>
              </a:rPr>
              <a:t>Server 1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F33FDD3-7E70-454E-AE15-314F38B5DC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115" y="4965711"/>
            <a:ext cx="441884" cy="498458"/>
          </a:xfrm>
          <a:prstGeom prst="rect">
            <a:avLst/>
          </a:prstGeom>
        </p:spPr>
      </p:pic>
      <p:pic>
        <p:nvPicPr>
          <p:cNvPr id="25" name="Immagine 45">
            <a:extLst>
              <a:ext uri="{FF2B5EF4-FFF2-40B4-BE49-F238E27FC236}">
                <a16:creationId xmlns:a16="http://schemas.microsoft.com/office/drawing/2014/main" id="{1FD222E2-B099-E342-A775-761E871BFF28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1567005" y="4965711"/>
            <a:ext cx="500415" cy="640531"/>
          </a:xfrm>
          <a:prstGeom prst="rect">
            <a:avLst/>
          </a:prstGeom>
          <a:ln>
            <a:noFill/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6140948-39D7-8348-8E62-1D0B4C4977C4}"/>
              </a:ext>
            </a:extLst>
          </p:cNvPr>
          <p:cNvSpPr/>
          <p:nvPr/>
        </p:nvSpPr>
        <p:spPr bwMode="auto">
          <a:xfrm>
            <a:off x="2823748" y="4652858"/>
            <a:ext cx="909792" cy="877636"/>
          </a:xfrm>
          <a:prstGeom prst="rect">
            <a:avLst/>
          </a:prstGeom>
          <a:solidFill>
            <a:srgbClr val="FFEAC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latin typeface="+mn-lt"/>
              </a:rPr>
              <a:t>Server 2</a:t>
            </a:r>
          </a:p>
        </p:txBody>
      </p:sp>
      <p:pic>
        <p:nvPicPr>
          <p:cNvPr id="27" name="Immagine 45">
            <a:extLst>
              <a:ext uri="{FF2B5EF4-FFF2-40B4-BE49-F238E27FC236}">
                <a16:creationId xmlns:a16="http://schemas.microsoft.com/office/drawing/2014/main" id="{1E5AE8D3-4D09-D045-803B-0109A5E8AE8A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2737678" y="4965711"/>
            <a:ext cx="500415" cy="640531"/>
          </a:xfrm>
          <a:prstGeom prst="rect">
            <a:avLst/>
          </a:prstGeom>
          <a:ln>
            <a:noFill/>
          </a:ln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42D6BB1-F0B1-6042-8CFB-50E1F3FAB579}"/>
              </a:ext>
            </a:extLst>
          </p:cNvPr>
          <p:cNvSpPr/>
          <p:nvPr/>
        </p:nvSpPr>
        <p:spPr bwMode="auto">
          <a:xfrm>
            <a:off x="2172083" y="5635309"/>
            <a:ext cx="909792" cy="877636"/>
          </a:xfrm>
          <a:prstGeom prst="rect">
            <a:avLst/>
          </a:prstGeom>
          <a:solidFill>
            <a:srgbClr val="FFEAC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latin typeface="+mn-lt"/>
              </a:rPr>
              <a:t>Server 3</a:t>
            </a:r>
          </a:p>
        </p:txBody>
      </p:sp>
      <p:pic>
        <p:nvPicPr>
          <p:cNvPr id="29" name="Immagine 45">
            <a:extLst>
              <a:ext uri="{FF2B5EF4-FFF2-40B4-BE49-F238E27FC236}">
                <a16:creationId xmlns:a16="http://schemas.microsoft.com/office/drawing/2014/main" id="{DA88113E-D718-7049-A2B5-B051EA1509EC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2086014" y="5948161"/>
            <a:ext cx="500415" cy="640531"/>
          </a:xfrm>
          <a:prstGeom prst="rect">
            <a:avLst/>
          </a:prstGeom>
          <a:ln>
            <a:noFill/>
          </a:ln>
        </p:spPr>
      </p:pic>
      <p:pic>
        <p:nvPicPr>
          <p:cNvPr id="30" name="Picture 2" descr="C:\Users\Fulvio\Documents\Presentazioni\images\linux-logo.png">
            <a:extLst>
              <a:ext uri="{FF2B5EF4-FFF2-40B4-BE49-F238E27FC236}">
                <a16:creationId xmlns:a16="http://schemas.microsoft.com/office/drawing/2014/main" id="{63800416-A6D6-2C4F-8A27-2737F687E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532" y="4979920"/>
            <a:ext cx="394453" cy="48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Fulvio\Documents\Presentazioni\images\windows-logo.jpg">
            <a:extLst>
              <a:ext uri="{FF2B5EF4-FFF2-40B4-BE49-F238E27FC236}">
                <a16:creationId xmlns:a16="http://schemas.microsoft.com/office/drawing/2014/main" id="{FAEE9860-58E0-1C45-A7C0-029CBCF08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448" y="6045520"/>
            <a:ext cx="414376" cy="40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bject 78">
            <a:extLst>
              <a:ext uri="{FF2B5EF4-FFF2-40B4-BE49-F238E27FC236}">
                <a16:creationId xmlns:a16="http://schemas.microsoft.com/office/drawing/2014/main" id="{22F75CF3-C7FA-B64E-A6D6-19D8F840A07D}"/>
              </a:ext>
            </a:extLst>
          </p:cNvPr>
          <p:cNvSpPr/>
          <p:nvPr/>
        </p:nvSpPr>
        <p:spPr>
          <a:xfrm>
            <a:off x="4570232" y="4557306"/>
            <a:ext cx="2309539" cy="1876047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 anchor="t">
            <a:noAutofit/>
          </a:bodyPr>
          <a:lstStyle/>
          <a:p>
            <a:pPr algn="ctr"/>
            <a:r>
              <a:rPr lang="en-US" sz="1400" dirty="0">
                <a:latin typeface="+mn-lt"/>
              </a:rPr>
              <a:t>Physical server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39C0DEE-1E1C-5C49-B69C-297D3C9EDBC7}"/>
              </a:ext>
            </a:extLst>
          </p:cNvPr>
          <p:cNvSpPr/>
          <p:nvPr/>
        </p:nvSpPr>
        <p:spPr bwMode="auto">
          <a:xfrm>
            <a:off x="6177450" y="4878147"/>
            <a:ext cx="588863" cy="902642"/>
          </a:xfrm>
          <a:prstGeom prst="rect">
            <a:avLst/>
          </a:prstGeom>
          <a:solidFill>
            <a:srgbClr val="FFEAC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>
                <a:latin typeface="+mn-lt"/>
              </a:rPr>
              <a:t>Virtual server 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7AFA1AE-1C0B-0045-AF2C-06924EB04703}"/>
              </a:ext>
            </a:extLst>
          </p:cNvPr>
          <p:cNvSpPr/>
          <p:nvPr/>
        </p:nvSpPr>
        <p:spPr bwMode="auto">
          <a:xfrm>
            <a:off x="5425770" y="4878147"/>
            <a:ext cx="588863" cy="902642"/>
          </a:xfrm>
          <a:prstGeom prst="rect">
            <a:avLst/>
          </a:prstGeom>
          <a:solidFill>
            <a:srgbClr val="FFEAC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>
                <a:latin typeface="+mn-lt"/>
              </a:rPr>
              <a:t>Virtual server 2</a:t>
            </a:r>
          </a:p>
        </p:txBody>
      </p:sp>
      <p:pic>
        <p:nvPicPr>
          <p:cNvPr id="35" name="Picture 2" descr="C:\Users\Fulvio\Documents\Presentazioni\images\linux-logo.png">
            <a:extLst>
              <a:ext uri="{FF2B5EF4-FFF2-40B4-BE49-F238E27FC236}">
                <a16:creationId xmlns:a16="http://schemas.microsoft.com/office/drawing/2014/main" id="{756E8468-F764-DE49-B22D-823E27D6A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717" y="5189650"/>
            <a:ext cx="394453" cy="48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Fulvio\Documents\Presentazioni\images\windows-logo.jpg">
            <a:extLst>
              <a:ext uri="{FF2B5EF4-FFF2-40B4-BE49-F238E27FC236}">
                <a16:creationId xmlns:a16="http://schemas.microsoft.com/office/drawing/2014/main" id="{F12F23D6-8932-A845-B014-1D0CBAEB1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188" y="5268326"/>
            <a:ext cx="414376" cy="40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CCC2D30-841B-3C4A-96D6-92982D4E51D6}"/>
              </a:ext>
            </a:extLst>
          </p:cNvPr>
          <p:cNvSpPr/>
          <p:nvPr/>
        </p:nvSpPr>
        <p:spPr bwMode="auto">
          <a:xfrm>
            <a:off x="4674090" y="4883151"/>
            <a:ext cx="588863" cy="902642"/>
          </a:xfrm>
          <a:prstGeom prst="rect">
            <a:avLst/>
          </a:prstGeom>
          <a:solidFill>
            <a:srgbClr val="FFEAC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>
                <a:latin typeface="+mn-lt"/>
              </a:rPr>
              <a:t>Virtual server 1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3534E3B-6553-794A-A599-AB238D28A6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14" y="5212982"/>
            <a:ext cx="441884" cy="498458"/>
          </a:xfrm>
          <a:prstGeom prst="rect">
            <a:avLst/>
          </a:prstGeom>
        </p:spPr>
      </p:pic>
      <p:pic>
        <p:nvPicPr>
          <p:cNvPr id="39" name="Immagine 45">
            <a:extLst>
              <a:ext uri="{FF2B5EF4-FFF2-40B4-BE49-F238E27FC236}">
                <a16:creationId xmlns:a16="http://schemas.microsoft.com/office/drawing/2014/main" id="{631D76AC-0BDD-B644-A7AE-7732D02A3961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4468105" y="5865791"/>
            <a:ext cx="500415" cy="640531"/>
          </a:xfrm>
          <a:prstGeom prst="rect">
            <a:avLst/>
          </a:prstGeom>
          <a:ln>
            <a:noFill/>
          </a:ln>
        </p:spPr>
      </p:pic>
      <p:sp>
        <p:nvSpPr>
          <p:cNvPr id="40" name="Right Arrow 39">
            <a:extLst>
              <a:ext uri="{FF2B5EF4-FFF2-40B4-BE49-F238E27FC236}">
                <a16:creationId xmlns:a16="http://schemas.microsoft.com/office/drawing/2014/main" id="{9E500EFA-DF9B-DD48-B8D2-6EF05B175281}"/>
              </a:ext>
            </a:extLst>
          </p:cNvPr>
          <p:cNvSpPr/>
          <p:nvPr/>
        </p:nvSpPr>
        <p:spPr bwMode="auto">
          <a:xfrm>
            <a:off x="3941253" y="5374743"/>
            <a:ext cx="415429" cy="313076"/>
          </a:xfrm>
          <a:prstGeom prst="rightArrow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4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8714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29B25-F541-4949-845B-DD6441395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Cloud@Polito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2E3C5-3151-1D48-A07C-AEB35248B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8" y="1825625"/>
            <a:ext cx="10415847" cy="3998232"/>
          </a:xfrm>
        </p:spPr>
        <p:txBody>
          <a:bodyPr/>
          <a:lstStyle/>
          <a:p>
            <a:r>
              <a:rPr lang="en-US"/>
              <a:t>A </a:t>
            </a:r>
            <a:r>
              <a:rPr lang="en-US" dirty="0"/>
              <a:t>n</a:t>
            </a:r>
            <a:r>
              <a:rPr lang="en-US"/>
              <a:t>ew </a:t>
            </a:r>
            <a:r>
              <a:rPr lang="en-US" dirty="0"/>
              <a:t>service available in our computing infrastructure</a:t>
            </a:r>
          </a:p>
          <a:p>
            <a:r>
              <a:rPr lang="en-US" dirty="0"/>
              <a:t>Provisioning of on-demand computing resources (</a:t>
            </a:r>
            <a:r>
              <a:rPr lang="en-US" i="1" dirty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IaaS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E.g., I need a Linux machine with 4TB disk, 32GB RAM to work on my experiments, but just for 1 month…</a:t>
            </a:r>
          </a:p>
          <a:p>
            <a:r>
              <a:rPr lang="en-US" dirty="0"/>
              <a:t>Support for </a:t>
            </a:r>
            <a:r>
              <a:rPr lang="en-US" i="1" dirty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cloud-native application</a:t>
            </a:r>
            <a:r>
              <a:rPr lang="en-US" i="1" dirty="0"/>
              <a:t> </a:t>
            </a:r>
            <a:r>
              <a:rPr lang="en-US" dirty="0"/>
              <a:t>development</a:t>
            </a:r>
          </a:p>
          <a:p>
            <a:r>
              <a:rPr lang="en-US" dirty="0"/>
              <a:t>In general, a possible support for your own research, either cloud-specific or not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98DAE8-636D-C645-B6FD-337EEC7D8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DD124D-0B40-4A25-B90B-8DB7BB9A9481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5846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/>
        </p:nvSpPr>
        <p:spPr>
          <a:xfrm>
            <a:off x="3638912" y="5200195"/>
            <a:ext cx="5350934" cy="1397000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Tx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Tx/>
              <a:buNone/>
              <a:defRPr sz="12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noProof="1"/>
              <a:t>Guido Marchetto</a:t>
            </a:r>
          </a:p>
          <a:p>
            <a:r>
              <a:rPr lang="it-IT" sz="2400" noProof="1"/>
              <a:t>guido.marchetto@polito.it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30" y="57063"/>
            <a:ext cx="6949871" cy="463903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9" y="57063"/>
            <a:ext cx="1749562" cy="8261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D7B9FD-5485-5E4B-9C1C-296D9FD2F6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5082384"/>
            <a:ext cx="1234915" cy="164297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CD9D4BF-0286-9D4C-ADBF-8CF0E9737F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23863" y="5083852"/>
            <a:ext cx="1623181" cy="162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41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3086" y="269308"/>
            <a:ext cx="11110412" cy="701731"/>
          </a:xfrm>
        </p:spPr>
        <p:txBody>
          <a:bodyPr/>
          <a:lstStyle/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High Performance Computing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FB47932-FC17-4949-83DC-01708B09D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9" y="1825624"/>
            <a:ext cx="5430982" cy="235448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term </a:t>
            </a:r>
            <a:r>
              <a:rPr lang="en-US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High Performance Computing (HPC)</a:t>
            </a:r>
            <a:r>
              <a:rPr lang="en-US" i="1" dirty="0"/>
              <a:t> </a:t>
            </a:r>
            <a:r>
              <a:rPr lang="en-US" dirty="0"/>
              <a:t>refers to a high power computing system based on a large number of computing nodes (cluster)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C4DAA-FD42-4C1D-80C9-4B2B19CF2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DD124D-0B40-4A25-B90B-8DB7BB9A9481}" type="slidenum">
              <a:rPr lang="it-IT" smtClean="0"/>
              <a:t>2</a:t>
            </a:fld>
            <a:endParaRPr lang="it-IT"/>
          </a:p>
        </p:txBody>
      </p:sp>
      <p:pic>
        <p:nvPicPr>
          <p:cNvPr id="5" name="Content Placeholder 4" descr="dc-1024x327.jpg">
            <a:extLst>
              <a:ext uri="{FF2B5EF4-FFF2-40B4-BE49-F238E27FC236}">
                <a16:creationId xmlns:a16="http://schemas.microsoft.com/office/drawing/2014/main" id="{F5A638E3-CF6B-3143-8CE7-C2DC1BE79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3" r="11683"/>
          <a:stretch>
            <a:fillRect/>
          </a:stretch>
        </p:blipFill>
        <p:spPr>
          <a:xfrm>
            <a:off x="6379028" y="1649706"/>
            <a:ext cx="4984469" cy="418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23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A9C12-B002-6E40-BF92-D07829163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83BEE-2C0B-EF48-B211-20401BDB8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8" y="1825625"/>
            <a:ext cx="10415847" cy="248511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Widespread need to manage complex problems that:</a:t>
            </a:r>
          </a:p>
          <a:p>
            <a:r>
              <a:rPr lang="en-US" dirty="0"/>
              <a:t>Require a large amount of computing power</a:t>
            </a:r>
          </a:p>
          <a:p>
            <a:r>
              <a:rPr lang="en-US" dirty="0"/>
              <a:t>Are highly parallelizable or use parallel software</a:t>
            </a:r>
          </a:p>
          <a:p>
            <a:r>
              <a:rPr lang="en-US" i="1" dirty="0">
                <a:solidFill>
                  <a:schemeClr val="tx1">
                    <a:alpha val="43000"/>
                  </a:schemeClr>
                </a:solidFill>
                <a:effectLst>
                  <a:glow>
                    <a:schemeClr val="accent1"/>
                  </a:glow>
                  <a:reflection endPos="0" dir="5400000" sy="-100000" algn="bl" rotWithShape="0"/>
                </a:effectLst>
              </a:rPr>
              <a:t>Have a large amount of data to manage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F0D58-2055-7641-9604-84E9CAA9FF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DD124D-0B40-4A25-B90B-8DB7BB9A948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8606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A9C12-B002-6E40-BF92-D07829163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83BEE-2C0B-EF48-B211-20401BDB8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8" y="1825625"/>
            <a:ext cx="10415847" cy="248511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Widespread need to manage complex problems that:</a:t>
            </a:r>
          </a:p>
          <a:p>
            <a:r>
              <a:rPr lang="en-US" dirty="0"/>
              <a:t>Require a large amount of computing power</a:t>
            </a:r>
          </a:p>
          <a:p>
            <a:r>
              <a:rPr lang="en-US" b="1" dirty="0"/>
              <a:t>Are highly parallelizable or use parallel software</a:t>
            </a:r>
          </a:p>
          <a:p>
            <a:r>
              <a:rPr lang="en-US" i="1" dirty="0">
                <a:solidFill>
                  <a:schemeClr val="tx1">
                    <a:alpha val="43000"/>
                  </a:schemeClr>
                </a:solidFill>
                <a:effectLst>
                  <a:glow>
                    <a:schemeClr val="accent1"/>
                  </a:glow>
                  <a:reflection endPos="0" dir="5400000" sy="-100000" algn="bl" rotWithShape="0"/>
                </a:effectLst>
              </a:rPr>
              <a:t>Have a large amount of data to manage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F0D58-2055-7641-9604-84E9CAA9FF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DD124D-0B40-4A25-B90B-8DB7BB9A948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604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C565-38B8-8848-B29D-8033955CB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parallel computing?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1DDC0-6EDE-7B4A-86FB-F94CAA569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8" y="1825625"/>
            <a:ext cx="10415847" cy="4380622"/>
          </a:xfrm>
        </p:spPr>
        <p:txBody>
          <a:bodyPr/>
          <a:lstStyle/>
          <a:p>
            <a:r>
              <a:rPr lang="en-US" dirty="0"/>
              <a:t>Use of two or more processors in combination to solve a single problem</a:t>
            </a:r>
          </a:p>
          <a:p>
            <a:pPr lvl="1"/>
            <a:r>
              <a:rPr lang="en-US" dirty="0"/>
              <a:t>E.g.: a program to play chess might look at all the possible moves it could make in parallel</a:t>
            </a:r>
          </a:p>
          <a:p>
            <a:r>
              <a:rPr lang="en-US" dirty="0"/>
              <a:t>Single tasks can be distributed among different processors located on</a:t>
            </a:r>
          </a:p>
          <a:p>
            <a:pPr lvl="1"/>
            <a:r>
              <a:rPr lang="en-US" dirty="0"/>
              <a:t>A single node</a:t>
            </a:r>
          </a:p>
          <a:p>
            <a:pPr lvl="1"/>
            <a:r>
              <a:rPr lang="en-US" dirty="0"/>
              <a:t>A single Graphical Processing Unit (GPU)</a:t>
            </a:r>
          </a:p>
          <a:p>
            <a:pPr lvl="1"/>
            <a:r>
              <a:rPr lang="en-US" dirty="0"/>
              <a:t>Different nodes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CDF55-BD48-B745-9AAE-AEF65DEAC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DD124D-0B40-4A25-B90B-8DB7BB9A9481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171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57E2B-E5C8-3548-AB9A-9CE864946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write a parallel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F4C3B-E880-2446-89DB-C0A8810BD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8" y="1825624"/>
            <a:ext cx="10415847" cy="4565448"/>
          </a:xfrm>
        </p:spPr>
        <p:txBody>
          <a:bodyPr/>
          <a:lstStyle/>
          <a:p>
            <a:r>
              <a:rPr lang="en-US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Open Multi-Processing (OpenMP)</a:t>
            </a:r>
          </a:p>
          <a:p>
            <a:pPr lvl="1"/>
            <a:r>
              <a:rPr lang="en-US" dirty="0"/>
              <a:t>Execution of parallel tasks on a single node</a:t>
            </a:r>
          </a:p>
          <a:p>
            <a:r>
              <a:rPr lang="en-US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Compute Unified Device Architecture (CUDA)</a:t>
            </a:r>
          </a:p>
          <a:p>
            <a:pPr lvl="1"/>
            <a:r>
              <a:rPr lang="en-US" dirty="0"/>
              <a:t>Execution of parallel tasks on </a:t>
            </a:r>
            <a:r>
              <a:rPr lang="en-US" dirty="0" err="1"/>
              <a:t>nVidia</a:t>
            </a:r>
            <a:r>
              <a:rPr lang="en-US" dirty="0"/>
              <a:t> GPUs</a:t>
            </a:r>
          </a:p>
          <a:p>
            <a:r>
              <a:rPr lang="en-US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Message Passing Interface (MPI)</a:t>
            </a:r>
          </a:p>
          <a:p>
            <a:pPr lvl="1"/>
            <a:r>
              <a:rPr lang="en-US" dirty="0"/>
              <a:t>Execution of parallel tasks on different nodes</a:t>
            </a:r>
          </a:p>
          <a:p>
            <a:pPr lvl="2"/>
            <a:r>
              <a:rPr lang="en-US" dirty="0"/>
              <a:t>Better with a high performance interconnection network (e.g., InfiniBand)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A85A7-26FE-EE42-A720-12AC6EFDC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DD124D-0B40-4A25-B90B-8DB7BB9A9481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5477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4DAEF-40F9-484E-ADF9-58B600450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I need to know these libraries???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5F7FA-CED6-0E4F-8691-033CD28ED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8" y="1825625"/>
            <a:ext cx="10415847" cy="3106298"/>
          </a:xfrm>
        </p:spPr>
        <p:txBody>
          <a:bodyPr/>
          <a:lstStyle/>
          <a:p>
            <a:r>
              <a:rPr lang="en-US" dirty="0"/>
              <a:t>Yes, if you want to write your own program, but…</a:t>
            </a:r>
          </a:p>
          <a:p>
            <a:r>
              <a:rPr lang="en-US" dirty="0"/>
              <a:t>No, if you are using a program that supports parallel computing paradigms, e.g.:</a:t>
            </a:r>
          </a:p>
          <a:p>
            <a:pPr lvl="1"/>
            <a:r>
              <a:rPr lang="en-US" i="1" dirty="0" err="1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StarCCM</a:t>
            </a:r>
            <a:r>
              <a:rPr lang="en-US" dirty="0"/>
              <a:t> and </a:t>
            </a:r>
            <a:r>
              <a:rPr lang="en-US" i="1" dirty="0" err="1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Gromacs</a:t>
            </a:r>
            <a:r>
              <a:rPr lang="en-US" dirty="0"/>
              <a:t> can exploit the MPI paradigm</a:t>
            </a:r>
          </a:p>
          <a:p>
            <a:pPr lvl="1"/>
            <a:r>
              <a:rPr lang="en-US" i="1" dirty="0" err="1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Tensorflow</a:t>
            </a:r>
            <a:r>
              <a:rPr lang="en-US" dirty="0"/>
              <a:t> supports parallel execution of (machine learning) parallel tasks on a single node, multiple nodes, and GPUs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50481-E2DC-5844-8202-BB885A98C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DD124D-0B40-4A25-B90B-8DB7BB9A9481}" type="slidenum">
              <a:rPr lang="it-IT" smtClean="0"/>
              <a:t>7</a:t>
            </a:fld>
            <a:endParaRPr lang="it-I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A5B6A8-9C20-A64D-BF82-3B42B75B7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9302">
            <a:off x="10224549" y="1007665"/>
            <a:ext cx="1156105" cy="113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45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56808-B975-8648-BADE-1DFFC1D72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HPC in applied science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BF078-ECB0-CD49-B920-6B70AB4413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DD124D-0B40-4A25-B90B-8DB7BB9A9481}" type="slidenum">
              <a:rPr lang="it-IT" smtClean="0"/>
              <a:t>8</a:t>
            </a:fld>
            <a:endParaRPr lang="it-IT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5973ABC-4494-9645-B6FF-AB9105F307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275" y="1373188"/>
            <a:ext cx="8821449" cy="4394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218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E3718-26B4-0F43-BA4B-AEE92A143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HPC@Polito</a:t>
            </a:r>
            <a:r>
              <a:rPr lang="en-US" dirty="0"/>
              <a:t> usage (1)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BF9726-DB6C-754A-9F6E-78BCA3DBDA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44442" y="1086970"/>
            <a:ext cx="8915529" cy="534931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D091A-9A67-ED49-9796-591DCA3C1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DD124D-0B40-4A25-B90B-8DB7BB9A9481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5270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Personalizzato 3">
      <a:dk1>
        <a:srgbClr val="444444"/>
      </a:dk1>
      <a:lt1>
        <a:srgbClr val="EFEEEA"/>
      </a:lt1>
      <a:dk2>
        <a:srgbClr val="444444"/>
      </a:dk2>
      <a:lt2>
        <a:srgbClr val="EFEEEA"/>
      </a:lt2>
      <a:accent1>
        <a:srgbClr val="EFEEEA"/>
      </a:accent1>
      <a:accent2>
        <a:srgbClr val="444444"/>
      </a:accent2>
      <a:accent3>
        <a:srgbClr val="E72B37"/>
      </a:accent3>
      <a:accent4>
        <a:srgbClr val="3C9AA0"/>
      </a:accent4>
      <a:accent5>
        <a:srgbClr val="E72B37"/>
      </a:accent5>
      <a:accent6>
        <a:srgbClr val="3C9AA0"/>
      </a:accent6>
      <a:hlink>
        <a:srgbClr val="E72B37"/>
      </a:hlink>
      <a:folHlink>
        <a:srgbClr val="3C9AA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3188</TotalTime>
  <Words>460</Words>
  <Application>Microsoft Macintosh PowerPoint</Application>
  <PresentationFormat>Widescreen</PresentationFormat>
  <Paragraphs>70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Century Gothic</vt:lpstr>
      <vt:lpstr>Arial</vt:lpstr>
      <vt:lpstr>Calibri</vt:lpstr>
      <vt:lpstr>Wingdings</vt:lpstr>
      <vt:lpstr>Tema di Office</vt:lpstr>
      <vt:lpstr>HPC&amp;MPI, Cloud&amp;Virtualization</vt:lpstr>
      <vt:lpstr>High Performance Computing</vt:lpstr>
      <vt:lpstr>Motivation</vt:lpstr>
      <vt:lpstr>Motivation</vt:lpstr>
      <vt:lpstr>What is parallel computing?</vt:lpstr>
      <vt:lpstr>How to write a parallel program</vt:lpstr>
      <vt:lpstr>Do I need to know these libraries???</vt:lpstr>
      <vt:lpstr>HPC in applied science</vt:lpstr>
      <vt:lpstr>HPC@Polito usage (1)</vt:lpstr>
      <vt:lpstr>HPC@Polito usage (2)</vt:lpstr>
      <vt:lpstr>Cloud &amp; Virtualization</vt:lpstr>
      <vt:lpstr>Cloud@Polito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CAVALIERE  MONICA</dc:creator>
  <cp:lastModifiedBy>Microsoft Office User</cp:lastModifiedBy>
  <cp:revision>167</cp:revision>
  <dcterms:created xsi:type="dcterms:W3CDTF">2019-06-25T15:59:23Z</dcterms:created>
  <dcterms:modified xsi:type="dcterms:W3CDTF">2020-01-16T09:34:34Z</dcterms:modified>
</cp:coreProperties>
</file>