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461" r:id="rId3"/>
    <p:sldId id="462" r:id="rId4"/>
    <p:sldId id="466" r:id="rId5"/>
    <p:sldId id="416" r:id="rId6"/>
    <p:sldId id="998" r:id="rId7"/>
    <p:sldId id="426" r:id="rId8"/>
    <p:sldId id="428" r:id="rId9"/>
    <p:sldId id="607" r:id="rId10"/>
    <p:sldId id="296" r:id="rId11"/>
    <p:sldId id="1088" r:id="rId12"/>
    <p:sldId id="314" r:id="rId13"/>
    <p:sldId id="380" r:id="rId14"/>
    <p:sldId id="608" r:id="rId15"/>
    <p:sldId id="387" r:id="rId16"/>
    <p:sldId id="302" r:id="rId17"/>
    <p:sldId id="30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3"/>
    <a:srgbClr val="336600"/>
    <a:srgbClr val="EFEEEA"/>
    <a:srgbClr val="E7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42" y="102"/>
      </p:cViewPr>
      <p:guideLst>
        <p:guide orient="horz" pos="2160"/>
        <p:guide pos="3840"/>
        <p:guide orient="horz" pos="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00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49B4-6F50-46BE-9D1B-C5AD4170355E}" type="datetimeFigureOut">
              <a:rPr lang="it-IT" smtClean="0"/>
              <a:t>24/01/2020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AC29-6B84-493A-B980-74250216A2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60D6-BF27-435A-B12C-C7E9E1EEE8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3CE3-B6EE-4A81-A318-FFCC42E6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63CE3-B6EE-4A81-A318-FFCC42E6AA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2825" cy="342741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7" tIns="44943" rIns="89887" bIns="44943"/>
          <a:lstStyle/>
          <a:p>
            <a:pPr defTabSz="911482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695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F2A3-7832-48BD-B2DC-24A54EB320D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67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655A-6C9D-4F17-81BA-FEBAC6DEBAB5}"/>
              </a:ext>
            </a:extLst>
          </p:cNvPr>
          <p:cNvSpPr/>
          <p:nvPr userDrawn="1"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EB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D45F6-42D3-4E92-A54D-D42F8A0E56AD}"/>
              </a:ext>
            </a:extLst>
          </p:cNvPr>
          <p:cNvSpPr/>
          <p:nvPr userDrawn="1"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642026" y="3429000"/>
            <a:ext cx="9177523" cy="590931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6" y="336174"/>
            <a:ext cx="1941576" cy="8839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 userDrawn="1">
            <p:ph type="body" sz="quarter" idx="10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0DF0-5E11-44CF-9500-C25F0E412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2334" y="6154010"/>
            <a:ext cx="5848350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0AAC-8F9B-436D-8B44-A210542B3A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6" y="6003860"/>
            <a:ext cx="757326" cy="7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E15A0-DB99-47AD-8840-2109F7922D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23" y="6003860"/>
            <a:ext cx="763622" cy="76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41C97-AB95-4030-AE9F-905181526072}"/>
              </a:ext>
            </a:extLst>
          </p:cNvPr>
          <p:cNvSpPr txBox="1"/>
          <p:nvPr userDrawn="1"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by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3923178-2635-47F9-BAD2-C6E253BC6E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002" y="16474"/>
            <a:ext cx="59502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2D27-7BDD-4936-9B8B-AA3C817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13F1-6BDD-4E2F-BC29-AC0AC2A7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F8314E-9246-418D-BEBA-9FA8121A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CF39-4195-4F4D-923B-99BE6CF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658674CA-4484-4A73-A364-D873C43C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0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E5C5637-5F88-4E91-BD9C-7C9A6CA2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34CD87-738E-4D3E-A661-8BC7DC6FF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670" y="5980513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1E40A867-A22E-435E-89FF-F58409E1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80" y="10307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itolo 1">
            <a:extLst>
              <a:ext uri="{FF2B5EF4-FFF2-40B4-BE49-F238E27FC236}">
                <a16:creationId xmlns:a16="http://schemas.microsoft.com/office/drawing/2014/main" id="{6EAFA846-BCBF-428F-AAF8-1B7DCC88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/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0599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897725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0FEE-39B6-409B-AB84-82E09C4A4913}"/>
              </a:ext>
            </a:extLst>
          </p:cNvPr>
          <p:cNvGrpSpPr/>
          <p:nvPr userDrawn="1"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549" y="0"/>
              <a:ext cx="237245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21A71-7428-485A-A09A-200A01AEF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FF00DC-6E4F-4AA4-A45D-2522A9BE07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577" y="6095934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61" r:id="rId3"/>
    <p:sldLayoutId id="2147483655" r:id="rId4"/>
    <p:sldLayoutId id="2147483660" r:id="rId5"/>
    <p:sldLayoutId id="2147483675" r:id="rId6"/>
    <p:sldLayoutId id="214748367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bits.com/" TargetMode="Externa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930402"/>
            <a:ext cx="10261105" cy="10895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Big Data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data science 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 machine learning</a:t>
            </a:r>
            <a:r>
              <a:rPr lang="en-US" dirty="0"/>
              <a:t>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			</a:t>
            </a:r>
            <a:r>
              <a:rPr lang="en-US" dirty="0"/>
              <a:t>the solution to your problems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Marco Mellia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E47A-7617-4286-814E-2882A46FE0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026" y="4019931"/>
            <a:ext cx="8729663" cy="647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2020 Expansion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10</a:t>
            </a:fld>
            <a:endParaRPr lang="it-IT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AB0E8F9-40DA-441C-BEB0-287A4A45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76" y="1308479"/>
            <a:ext cx="7110534" cy="3266237"/>
          </a:xfrm>
        </p:spPr>
        <p:txBody>
          <a:bodyPr/>
          <a:lstStyle/>
          <a:p>
            <a:r>
              <a:rPr lang="en-US" sz="2400" dirty="0"/>
              <a:t>40 new servers in 2 racks</a:t>
            </a:r>
          </a:p>
          <a:p>
            <a:r>
              <a:rPr lang="en-US" sz="2400" b="1" dirty="0"/>
              <a:t>New </a:t>
            </a:r>
            <a:r>
              <a:rPr lang="it-IT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/>
              <a:t>cluster</a:t>
            </a:r>
          </a:p>
          <a:p>
            <a:pPr lvl="1"/>
            <a:r>
              <a:rPr lang="en-US" sz="2000" dirty="0"/>
              <a:t>1,400+ CPU cores + 4 GPUs (experimental)</a:t>
            </a:r>
          </a:p>
          <a:p>
            <a:pPr lvl="1"/>
            <a:r>
              <a:rPr lang="en-US" sz="2000" dirty="0"/>
              <a:t>15 TB of RAM memory </a:t>
            </a:r>
          </a:p>
          <a:p>
            <a:pPr lvl="1"/>
            <a:r>
              <a:rPr lang="en-US" sz="2000" dirty="0"/>
              <a:t>8 PB of raw disk storage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2,7 PB of net storage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50 Gb/s network</a:t>
            </a:r>
          </a:p>
          <a:p>
            <a:r>
              <a:rPr lang="en-US" sz="2400" dirty="0"/>
              <a:t>Over 50 GB/s throughput (expected)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163A51A9-5365-45B5-985E-53F0BDC6DC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797" y="1519067"/>
            <a:ext cx="3717633" cy="5338933"/>
          </a:xfrm>
          <a:prstGeom prst="rect">
            <a:avLst/>
          </a:prstGeom>
        </p:spPr>
      </p:pic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04319EA7-5FDB-44E5-ADCE-C17920707B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837" y="4912157"/>
            <a:ext cx="5394960" cy="19458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450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431804"/>
            <a:ext cx="10261105" cy="158812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Big Data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data science 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 machine learning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				</a:t>
            </a:r>
            <a:r>
              <a:rPr lang="en-US" dirty="0"/>
              <a:t>the solution to your problems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Marco Mellia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2552367-9CBD-254A-881F-D23F80C1DC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834" y="3517046"/>
            <a:ext cx="1985416" cy="25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CF5B852A-9770-264C-8710-8D90F5EBA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468" y="875489"/>
            <a:ext cx="3895260" cy="5248338"/>
          </a:xfrm>
        </p:spPr>
      </p:pic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new?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5BC9B06-9606-154E-BB2A-4B6B0963626A}"/>
              </a:ext>
            </a:extLst>
          </p:cNvPr>
          <p:cNvSpPr/>
          <p:nvPr/>
        </p:nvSpPr>
        <p:spPr>
          <a:xfrm>
            <a:off x="9546170" y="58517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>
                <a:hlinkClick r:id="rId3"/>
              </a:rPr>
              <a:t>https://hackerbits.com</a:t>
            </a:r>
            <a:r>
              <a:rPr lang="it-IT" sz="11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DAD808-D88E-C843-8C7F-96DE3F2C22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3" y="875489"/>
            <a:ext cx="6519422" cy="52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t-IT" dirty="0"/>
              <a:t>We are leaving in a data deluge epoch</a:t>
            </a:r>
          </a:p>
          <a:p>
            <a:pPr lvl="1"/>
            <a:r>
              <a:rPr lang="en-US" altLang="it-IT" dirty="0"/>
              <a:t>Getting / storing / processing data is easier and easier</a:t>
            </a:r>
          </a:p>
          <a:p>
            <a:r>
              <a:rPr lang="en-US" altLang="it-IT" b="1" dirty="0">
                <a:solidFill>
                  <a:srgbClr val="FF0000"/>
                </a:solidFill>
              </a:rPr>
              <a:t>Extracting value from the data is THE challenge</a:t>
            </a:r>
          </a:p>
          <a:p>
            <a:pPr lvl="1"/>
            <a:r>
              <a:rPr lang="en-US" altLang="it-IT" b="1" dirty="0"/>
              <a:t>Don’t blindly trust the magician – no Harry Potter stick here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Open issues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254CED-0B06-574F-8944-567A7EA1D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53" y="3042848"/>
            <a:ext cx="5186995" cy="291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2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magine 3" descr="google-flu-trends-interfa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90" y="1228258"/>
            <a:ext cx="5234762" cy="383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Google Flu trends</a:t>
            </a:r>
            <a:endParaRPr lang="it-IT" altLang="it-IT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720576" y="1411774"/>
            <a:ext cx="5412493" cy="2805937"/>
          </a:xfrm>
        </p:spPr>
        <p:txBody>
          <a:bodyPr>
            <a:normAutofit/>
          </a:bodyPr>
          <a:lstStyle/>
          <a:p>
            <a:r>
              <a:rPr lang="en-US" dirty="0"/>
              <a:t>February 2010 </a:t>
            </a:r>
          </a:p>
          <a:p>
            <a:pPr lvl="1"/>
            <a:r>
              <a:rPr lang="en-US" dirty="0"/>
              <a:t>Detected flu outbreak two weeks ahead of CDC data</a:t>
            </a:r>
          </a:p>
          <a:p>
            <a:pPr lvl="1"/>
            <a:r>
              <a:rPr lang="en-US" dirty="0"/>
              <a:t>Based on the analysis of Google search queries</a:t>
            </a:r>
            <a:endParaRPr lang="en-US" altLang="it-IT" dirty="0"/>
          </a:p>
        </p:txBody>
      </p:sp>
      <p:pic>
        <p:nvPicPr>
          <p:cNvPr id="8196" name="Immagine 6" descr="cha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988" y="3905716"/>
            <a:ext cx="593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it-IT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4E2B0FB9-8813-4527-8A09-6246A4FA8BBD}" type="slidenum">
              <a:rPr lang="it-IT" smtClean="0"/>
              <a:pPr/>
              <a:t>14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FABA4B-D1B1-6349-A66B-F94CBBA53522}"/>
              </a:ext>
            </a:extLst>
          </p:cNvPr>
          <p:cNvSpPr txBox="1">
            <a:spLocks noChangeArrowheads="1"/>
          </p:cNvSpPr>
          <p:nvPr/>
        </p:nvSpPr>
        <p:spPr>
          <a:xfrm>
            <a:off x="2067678" y="3239433"/>
            <a:ext cx="6588087" cy="113347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it-IT" sz="8800" dirty="0" err="1">
                <a:solidFill>
                  <a:srgbClr val="FF0000"/>
                </a:solidFill>
              </a:rPr>
              <a:t>Discontinued</a:t>
            </a:r>
            <a:r>
              <a:rPr lang="it-IT" sz="8800" dirty="0">
                <a:solidFill>
                  <a:srgbClr val="FF0000"/>
                </a:solidFill>
              </a:rPr>
              <a:t>!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7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7FCB38B-93BF-BF43-A82B-55551F26C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71" y="1395840"/>
            <a:ext cx="3717560" cy="975860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8432A11-4522-7D4F-92C6-3456A5C6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for free?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41756D-0C09-5B4C-B466-A3EAE478F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49" y="2707378"/>
            <a:ext cx="5436093" cy="305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EACA6D0-2E38-F643-B4BA-0FF33E277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523" y="1176554"/>
            <a:ext cx="5793047" cy="43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25014E-5DD3-A44F-AB24-6EB423ECBA6B}"/>
              </a:ext>
            </a:extLst>
          </p:cNvPr>
          <p:cNvSpPr txBox="1"/>
          <p:nvPr/>
        </p:nvSpPr>
        <p:spPr>
          <a:xfrm>
            <a:off x="6857581" y="5551136"/>
            <a:ext cx="80983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1 MW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FE9CF8-8805-454D-B791-377498831E9F}"/>
              </a:ext>
            </a:extLst>
          </p:cNvPr>
          <p:cNvSpPr txBox="1"/>
          <p:nvPr/>
        </p:nvSpPr>
        <p:spPr>
          <a:xfrm>
            <a:off x="9716833" y="5551136"/>
            <a:ext cx="66236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30W</a:t>
            </a:r>
          </a:p>
        </p:txBody>
      </p:sp>
    </p:spTree>
    <p:extLst>
      <p:ext uri="{BB962C8B-B14F-4D97-AF65-F5344CB8AC3E}">
        <p14:creationId xmlns:p14="http://schemas.microsoft.com/office/powerpoint/2010/main" val="21480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572200D8-6B41-5948-9324-19B2CF8B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419" y="311284"/>
            <a:ext cx="7034827" cy="5416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B5B27-E4BE-D142-BADF-C005A477DF15}"/>
              </a:ext>
            </a:extLst>
          </p:cNvPr>
          <p:cNvSpPr txBox="1"/>
          <p:nvPr/>
        </p:nvSpPr>
        <p:spPr>
          <a:xfrm>
            <a:off x="323816" y="5727771"/>
            <a:ext cx="3522923" cy="646331"/>
          </a:xfrm>
          <a:prstGeom prst="rect">
            <a:avLst/>
          </a:prstGeom>
          <a:solidFill>
            <a:srgbClr val="DF1D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CLOUD TAG </a:t>
            </a:r>
            <a:r>
              <a:rPr lang="it-IT" dirty="0" err="1"/>
              <a:t>extracted</a:t>
            </a:r>
            <a:endParaRPr lang="it-IT" dirty="0"/>
          </a:p>
          <a:p>
            <a:r>
              <a:rPr lang="it-IT" dirty="0"/>
              <a:t>from </a:t>
            </a:r>
            <a:r>
              <a:rPr lang="it-IT" dirty="0" err="1"/>
              <a:t>participants</a:t>
            </a:r>
            <a:r>
              <a:rPr lang="it-IT" dirty="0"/>
              <a:t>’ </a:t>
            </a:r>
            <a:r>
              <a:rPr lang="it-IT" dirty="0" err="1"/>
              <a:t>keywords</a:t>
            </a:r>
            <a:r>
              <a:rPr lang="it-IT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CBEB4-7E09-6C42-A245-20FCB6386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16" y="4661727"/>
            <a:ext cx="1308989" cy="10660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6739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4097866" y="5273927"/>
            <a:ext cx="3478127" cy="13970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noProof="1"/>
              <a:t>Marco Mellia</a:t>
            </a:r>
          </a:p>
          <a:p>
            <a:r>
              <a:rPr lang="it-IT" sz="3200" noProof="1"/>
              <a:t>mellia@polito.it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46" y="4940015"/>
            <a:ext cx="1266278" cy="179944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30" y="57063"/>
            <a:ext cx="6949871" cy="46390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9" y="57063"/>
            <a:ext cx="1749562" cy="8261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254EF7-ED38-8244-A0BE-7E23FC2F84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524" y="4940015"/>
            <a:ext cx="1799448" cy="17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82442" y="274638"/>
            <a:ext cx="12109557" cy="294074"/>
          </a:xfrm>
        </p:spPr>
        <p:txBody>
          <a:bodyPr/>
          <a:lstStyle/>
          <a:p>
            <a:r>
              <a:rPr lang="en-US" dirty="0"/>
              <a:t>Big Data &amp; Data Science &amp; Machine Learning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777238" y="1231567"/>
            <a:ext cx="1039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“Extracting </a:t>
            </a:r>
            <a:r>
              <a:rPr lang="en-US" sz="2800" b="1" dirty="0">
                <a:solidFill>
                  <a:srgbClr val="002060"/>
                </a:solidFill>
              </a:rPr>
              <a:t>meaning</a:t>
            </a:r>
            <a:r>
              <a:rPr lang="en-US" sz="2800" dirty="0">
                <a:solidFill>
                  <a:srgbClr val="002060"/>
                </a:solidFill>
              </a:rPr>
              <a:t> from very large quantities of </a:t>
            </a:r>
            <a:r>
              <a:rPr lang="en-US" sz="2800" b="1" dirty="0">
                <a:solidFill>
                  <a:srgbClr val="002060"/>
                </a:solidFill>
              </a:rPr>
              <a:t>data</a:t>
            </a:r>
            <a:r>
              <a:rPr lang="en-US" sz="2800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"/>
          <a:stretch/>
        </p:blipFill>
        <p:spPr>
          <a:xfrm>
            <a:off x="7001163" y="1794593"/>
            <a:ext cx="2717304" cy="1867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A99CE-FBF4-BA46-91CD-66ADE9B82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747" y="1800195"/>
            <a:ext cx="3103203" cy="1861452"/>
          </a:xfrm>
          <a:prstGeom prst="rect">
            <a:avLst/>
          </a:prstGeom>
        </p:spPr>
      </p:pic>
      <p:sp>
        <p:nvSpPr>
          <p:cNvPr id="4" name="Cross 3">
            <a:extLst>
              <a:ext uri="{FF2B5EF4-FFF2-40B4-BE49-F238E27FC236}">
                <a16:creationId xmlns:a16="http://schemas.microsoft.com/office/drawing/2014/main" id="{A550850B-F5AD-0E48-AAA1-7BA46E36E6A8}"/>
              </a:ext>
            </a:extLst>
          </p:cNvPr>
          <p:cNvSpPr/>
          <p:nvPr/>
        </p:nvSpPr>
        <p:spPr>
          <a:xfrm>
            <a:off x="5738170" y="2703757"/>
            <a:ext cx="683253" cy="683253"/>
          </a:xfrm>
          <a:prstGeom prst="plus">
            <a:avLst>
              <a:gd name="adj" fmla="val 36153"/>
            </a:avLst>
          </a:prstGeom>
          <a:solidFill>
            <a:srgbClr val="DF1D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365DE-9A6A-8142-BF14-A6A7B9F5CB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271" y="3886968"/>
            <a:ext cx="5095389" cy="269639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40DDB8-3149-4944-8D83-7A2A534F25E2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415349" y="3661647"/>
            <a:ext cx="2561024" cy="14997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60F254-C1F2-9D4A-9265-16AFF60F66C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6562491" y="3661647"/>
            <a:ext cx="1797324" cy="19028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magine 3" descr="google-flu-trends-interfa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90" y="1228258"/>
            <a:ext cx="5234762" cy="383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Google Flu trends</a:t>
            </a:r>
            <a:endParaRPr lang="it-IT" altLang="it-IT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720576" y="1411774"/>
            <a:ext cx="5412493" cy="2805937"/>
          </a:xfrm>
        </p:spPr>
        <p:txBody>
          <a:bodyPr>
            <a:normAutofit/>
          </a:bodyPr>
          <a:lstStyle/>
          <a:p>
            <a:r>
              <a:rPr lang="en-US" dirty="0"/>
              <a:t>February 2010 </a:t>
            </a:r>
          </a:p>
          <a:p>
            <a:pPr lvl="1"/>
            <a:r>
              <a:rPr lang="en-US" dirty="0"/>
              <a:t>Detected flu outbreak two weeks ahead of CDC data</a:t>
            </a:r>
          </a:p>
          <a:p>
            <a:pPr lvl="1"/>
            <a:r>
              <a:rPr lang="en-US" dirty="0"/>
              <a:t>Based on the analysis of Google search queries</a:t>
            </a:r>
            <a:endParaRPr lang="en-US" altLang="it-IT" dirty="0"/>
          </a:p>
        </p:txBody>
      </p:sp>
      <p:pic>
        <p:nvPicPr>
          <p:cNvPr id="8196" name="Immagine 6" descr="cha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988" y="3905716"/>
            <a:ext cx="593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23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74EF1-260D-1F43-88FA-653EE9EF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86" y="269309"/>
            <a:ext cx="11110412" cy="590931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en-US" sz="3600" dirty="0"/>
              <a:t>s of big data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A265582-825B-A440-ACAD-349298484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40200" y="1022510"/>
            <a:ext cx="6898090" cy="51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The Vs of big data</a:t>
            </a:r>
            <a:endParaRPr lang="it-IT" altLang="it-IT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88970" y="1420695"/>
            <a:ext cx="10415847" cy="1844608"/>
          </a:xfrm>
        </p:spPr>
        <p:txBody>
          <a:bodyPr/>
          <a:lstStyle/>
          <a:p>
            <a:r>
              <a:rPr lang="en-US" altLang="it-IT" b="1" dirty="0">
                <a:solidFill>
                  <a:srgbClr val="00B0F0"/>
                </a:solidFill>
              </a:rPr>
              <a:t>V</a:t>
            </a:r>
            <a:r>
              <a:rPr lang="en-US" altLang="it-IT" dirty="0"/>
              <a:t>olume </a:t>
            </a:r>
          </a:p>
          <a:p>
            <a:pPr lvl="1"/>
            <a:r>
              <a:rPr lang="en-US" altLang="it-IT" dirty="0"/>
              <a:t>Data volume increases exponentially over time</a:t>
            </a:r>
          </a:p>
          <a:p>
            <a:pPr lvl="1"/>
            <a:r>
              <a:rPr lang="en-US" altLang="it-IT" dirty="0"/>
              <a:t>44x increase from 2009 to 2020</a:t>
            </a:r>
          </a:p>
          <a:p>
            <a:pPr lvl="2"/>
            <a:r>
              <a:rPr lang="en-US" altLang="it-IT" dirty="0"/>
              <a:t>Digital data 47 ZB in 2020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71761"/>
            <a:ext cx="5596153" cy="27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creen shot 2013-01-13 at 4.07.5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254" y="1214237"/>
            <a:ext cx="55467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B687D901-F127-9A48-9937-90DC9F0F1C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93" y="2781736"/>
            <a:ext cx="5945704" cy="33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D9A4-3457-504A-B3A4-B6246E81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Big Data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B7E8C-2605-DD40-BCF0-56502F73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9" y="1825625"/>
            <a:ext cx="5063120" cy="4175782"/>
          </a:xfrm>
        </p:spPr>
        <p:txBody>
          <a:bodyPr/>
          <a:lstStyle/>
          <a:p>
            <a:pPr marL="0" indent="0">
              <a:buNone/>
            </a:pPr>
            <a:r>
              <a:rPr lang="en-IT" dirty="0"/>
              <a:t>You want:</a:t>
            </a:r>
          </a:p>
          <a:p>
            <a:pPr marL="0" indent="0">
              <a:buNone/>
            </a:pPr>
            <a:endParaRPr lang="en-IT" dirty="0"/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Collect data</a:t>
            </a:r>
          </a:p>
          <a:p>
            <a:pPr marL="514350" indent="-514350">
              <a:buFont typeface="+mj-lt"/>
              <a:buAutoNum type="arabicPeriod"/>
            </a:pPr>
            <a:endParaRPr lang="en-IT" dirty="0"/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Store data</a:t>
            </a:r>
          </a:p>
          <a:p>
            <a:pPr marL="514350" indent="-514350">
              <a:buFont typeface="+mj-lt"/>
              <a:buAutoNum type="arabicPeriod"/>
            </a:pPr>
            <a:endParaRPr lang="en-IT" dirty="0"/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Process data</a:t>
            </a:r>
          </a:p>
          <a:p>
            <a:pPr marL="514350" indent="-514350">
              <a:buFont typeface="+mj-lt"/>
              <a:buAutoNum type="arabicPeriod"/>
            </a:pPr>
            <a:endParaRPr lang="en-IT" dirty="0"/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Extract value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2F0AAD-82C1-6B43-B967-75178998ABFD}"/>
              </a:ext>
            </a:extLst>
          </p:cNvPr>
          <p:cNvSpPr txBox="1">
            <a:spLocks/>
          </p:cNvSpPr>
          <p:nvPr/>
        </p:nvSpPr>
        <p:spPr>
          <a:xfrm>
            <a:off x="4834759" y="1825625"/>
            <a:ext cx="6512975" cy="417578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T" i="1"/>
              <a:t>You need</a:t>
            </a:r>
            <a:r>
              <a:rPr lang="en-US" i="1" dirty="0"/>
              <a:t> a technology </a:t>
            </a:r>
            <a:r>
              <a:rPr lang="en-IT" i="1"/>
              <a:t>:</a:t>
            </a:r>
            <a:endParaRPr lang="en-IT" i="1" dirty="0"/>
          </a:p>
          <a:p>
            <a:pPr marL="514350" indent="-514350">
              <a:buFont typeface="+mj-lt"/>
              <a:buAutoNum type="arabicPeriod"/>
            </a:pPr>
            <a:endParaRPr lang="en-IT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T</a:t>
            </a:r>
            <a:r>
              <a:rPr lang="en-IT" i="1"/>
              <a:t>o </a:t>
            </a:r>
            <a:r>
              <a:rPr lang="en-IT" i="1">
                <a:solidFill>
                  <a:srgbClr val="FF0000"/>
                </a:solidFill>
              </a:rPr>
              <a:t>collect</a:t>
            </a:r>
            <a:r>
              <a:rPr lang="en-IT" i="1"/>
              <a:t> </a:t>
            </a:r>
            <a:r>
              <a:rPr lang="en-US" i="1" dirty="0"/>
              <a:t>(</a:t>
            </a:r>
            <a:r>
              <a:rPr lang="en-IT" i="1"/>
              <a:t>good</a:t>
            </a:r>
            <a:r>
              <a:rPr lang="en-US" i="1" dirty="0"/>
              <a:t>) </a:t>
            </a:r>
            <a:r>
              <a:rPr lang="en-IT" i="1"/>
              <a:t>data</a:t>
            </a:r>
            <a:endParaRPr lang="en-IT" i="1" dirty="0"/>
          </a:p>
          <a:p>
            <a:pPr marL="514350" indent="-514350">
              <a:buFont typeface="+mj-lt"/>
              <a:buAutoNum type="arabicPeriod"/>
            </a:pPr>
            <a:endParaRPr lang="en-IT" i="1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T</a:t>
            </a:r>
            <a:r>
              <a:rPr lang="en-IT" i="1"/>
              <a:t>o </a:t>
            </a:r>
            <a:r>
              <a:rPr lang="en-IT" i="1" dirty="0">
                <a:solidFill>
                  <a:srgbClr val="FF0000"/>
                </a:solidFill>
              </a:rPr>
              <a:t>store</a:t>
            </a:r>
            <a:r>
              <a:rPr lang="en-IT" i="1" dirty="0"/>
              <a:t>&amp;</a:t>
            </a:r>
            <a:r>
              <a:rPr lang="en-IT" i="1" dirty="0">
                <a:solidFill>
                  <a:srgbClr val="FF0000"/>
                </a:solidFill>
              </a:rPr>
              <a:t>process</a:t>
            </a:r>
            <a:r>
              <a:rPr lang="en-IT" i="1" dirty="0"/>
              <a:t> data</a:t>
            </a:r>
          </a:p>
          <a:p>
            <a:pPr marL="514350" indent="-514350">
              <a:buFont typeface="+mj-lt"/>
              <a:buAutoNum type="arabicPeriod"/>
            </a:pPr>
            <a:endParaRPr lang="en-IT" i="1" dirty="0"/>
          </a:p>
          <a:p>
            <a:pPr marL="514350" indent="-514350">
              <a:buFont typeface="+mj-lt"/>
              <a:buAutoNum type="arabicPeriod"/>
            </a:pPr>
            <a:r>
              <a:rPr lang="en-IT" i="1" dirty="0"/>
              <a:t>Methodologies and algorithms</a:t>
            </a:r>
          </a:p>
          <a:p>
            <a:pPr marL="514350" indent="-514350">
              <a:buFont typeface="+mj-lt"/>
              <a:buAutoNum type="arabicPeriod"/>
            </a:pPr>
            <a:endParaRPr lang="en-IT" i="1" dirty="0"/>
          </a:p>
          <a:p>
            <a:pPr marL="514350" indent="-514350">
              <a:buFont typeface="+mj-lt"/>
              <a:buAutoNum type="arabicPeriod"/>
            </a:pPr>
            <a:r>
              <a:rPr lang="en-IT" i="1" dirty="0"/>
              <a:t>A goal (!)</a:t>
            </a:r>
          </a:p>
        </p:txBody>
      </p:sp>
    </p:spTree>
    <p:extLst>
      <p:ext uri="{BB962C8B-B14F-4D97-AF65-F5344CB8AC3E}">
        <p14:creationId xmlns:p14="http://schemas.microsoft.com/office/powerpoint/2010/main" val="331708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The bottleneck</a:t>
            </a:r>
            <a:endParaRPr lang="it-IT" altLang="it-IT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Processors process data</a:t>
            </a:r>
          </a:p>
          <a:p>
            <a:r>
              <a:rPr lang="it-IT" altLang="it-IT"/>
              <a:t>Hard drives store data</a:t>
            </a:r>
          </a:p>
          <a:p>
            <a:r>
              <a:rPr lang="it-IT" altLang="it-IT"/>
              <a:t>We need to transfer data from the disk to the processor</a:t>
            </a:r>
          </a:p>
          <a:p>
            <a:endParaRPr lang="it-IT" altLang="it-IT"/>
          </a:p>
        </p:txBody>
      </p:sp>
      <p:pic>
        <p:nvPicPr>
          <p:cNvPr id="6" name="Immagine 5" descr="Computer-Circuit-Processor105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4149824"/>
            <a:ext cx="1944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7967664" y="4149824"/>
            <a:ext cx="936625" cy="1225550"/>
            <a:chOff x="6444208" y="3717032"/>
            <a:chExt cx="936104" cy="1224136"/>
          </a:xfrm>
        </p:grpSpPr>
        <p:sp>
          <p:nvSpPr>
            <p:cNvPr id="4" name="Cilindro 3"/>
            <p:cNvSpPr/>
            <p:nvPr/>
          </p:nvSpPr>
          <p:spPr bwMode="auto">
            <a:xfrm>
              <a:off x="6444208" y="3717032"/>
              <a:ext cx="936104" cy="1224136"/>
            </a:xfrm>
            <a:prstGeom prst="can">
              <a:avLst/>
            </a:prstGeom>
            <a:solidFill>
              <a:schemeClr val="bg2">
                <a:lumMod val="75000"/>
                <a:lumOff val="2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1" hangingPunct="1">
                <a:defRPr/>
              </a:pPr>
              <a:endParaRPr lang="it-IT">
                <a:latin typeface="Tahoma" pitchFamily="32" charset="0"/>
              </a:endParaRPr>
            </a:p>
          </p:txBody>
        </p:sp>
        <p:sp>
          <p:nvSpPr>
            <p:cNvPr id="30731" name="Angolo ripiegato 6"/>
            <p:cNvSpPr>
              <a:spLocks noChangeArrowheads="1"/>
            </p:cNvSpPr>
            <p:nvPr/>
          </p:nvSpPr>
          <p:spPr bwMode="auto">
            <a:xfrm rot="10800000">
              <a:off x="6660232" y="4077072"/>
              <a:ext cx="432048" cy="576064"/>
            </a:xfrm>
            <a:prstGeom prst="foldedCorner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4800600" y="4510187"/>
            <a:ext cx="2808288" cy="576263"/>
            <a:chOff x="3275857" y="4077072"/>
            <a:chExt cx="2808312" cy="576064"/>
          </a:xfrm>
        </p:grpSpPr>
        <p:sp>
          <p:nvSpPr>
            <p:cNvPr id="30727" name="Angolo ripiegato 4"/>
            <p:cNvSpPr>
              <a:spLocks noChangeArrowheads="1"/>
            </p:cNvSpPr>
            <p:nvPr/>
          </p:nvSpPr>
          <p:spPr bwMode="auto">
            <a:xfrm rot="10800000">
              <a:off x="4499992" y="4077072"/>
              <a:ext cx="432048" cy="576064"/>
            </a:xfrm>
            <a:prstGeom prst="foldedCorner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0728" name="Freccia a destra 7"/>
            <p:cNvSpPr>
              <a:spLocks noChangeArrowheads="1"/>
            </p:cNvSpPr>
            <p:nvPr/>
          </p:nvSpPr>
          <p:spPr bwMode="auto">
            <a:xfrm rot="10800000">
              <a:off x="5292081" y="4149079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0729" name="Freccia a destra 8"/>
            <p:cNvSpPr>
              <a:spLocks noChangeArrowheads="1"/>
            </p:cNvSpPr>
            <p:nvPr/>
          </p:nvSpPr>
          <p:spPr bwMode="auto">
            <a:xfrm rot="10800000">
              <a:off x="3275857" y="4149080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241031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The solution</a:t>
            </a:r>
            <a:endParaRPr lang="it-IT" altLang="it-IT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b="1" dirty="0">
                <a:solidFill>
                  <a:srgbClr val="FF0000"/>
                </a:solidFill>
              </a:rPr>
              <a:t>Transfer the processing power to the data</a:t>
            </a:r>
          </a:p>
          <a:p>
            <a:r>
              <a:rPr lang="en-US" altLang="it-IT" dirty="0"/>
              <a:t>Multiple distributed disks</a:t>
            </a:r>
          </a:p>
          <a:p>
            <a:pPr lvl="1"/>
            <a:r>
              <a:rPr lang="en-US" altLang="it-IT" dirty="0"/>
              <a:t>Each one holding a </a:t>
            </a:r>
            <a:r>
              <a:rPr lang="en-US" altLang="it-IT" dirty="0">
                <a:solidFill>
                  <a:srgbClr val="FF0000"/>
                </a:solidFill>
              </a:rPr>
              <a:t>portion</a:t>
            </a:r>
            <a:r>
              <a:rPr lang="en-US" altLang="it-IT" dirty="0"/>
              <a:t> of a large dataset</a:t>
            </a:r>
          </a:p>
          <a:p>
            <a:r>
              <a:rPr lang="en-US" altLang="it-IT" dirty="0"/>
              <a:t>Process in parallel file portions from different disks</a:t>
            </a:r>
          </a:p>
        </p:txBody>
      </p:sp>
      <p:sp>
        <p:nvSpPr>
          <p:cNvPr id="9" name="Angolo ripiegato 8"/>
          <p:cNvSpPr>
            <a:spLocks noChangeArrowheads="1"/>
          </p:cNvSpPr>
          <p:nvPr/>
        </p:nvSpPr>
        <p:spPr bwMode="auto">
          <a:xfrm rot="10800000">
            <a:off x="5513884" y="4869681"/>
            <a:ext cx="582116" cy="805096"/>
          </a:xfrm>
          <a:prstGeom prst="foldedCorner">
            <a:avLst>
              <a:gd name="adj" fmla="val 315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pPr eaLnBrk="1" hangingPunct="1"/>
            <a:endParaRPr lang="it-IT" altLang="it-IT"/>
          </a:p>
        </p:txBody>
      </p:sp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8146450" y="4221089"/>
            <a:ext cx="403534" cy="447933"/>
            <a:chOff x="6444208" y="3717032"/>
            <a:chExt cx="936104" cy="1224136"/>
          </a:xfrm>
        </p:grpSpPr>
        <p:sp>
          <p:nvSpPr>
            <p:cNvPr id="23" name="Cilindro 22"/>
            <p:cNvSpPr/>
            <p:nvPr/>
          </p:nvSpPr>
          <p:spPr bwMode="auto">
            <a:xfrm>
              <a:off x="6444208" y="3717032"/>
              <a:ext cx="936104" cy="1224136"/>
            </a:xfrm>
            <a:prstGeom prst="can">
              <a:avLst/>
            </a:prstGeom>
            <a:solidFill>
              <a:schemeClr val="bg2">
                <a:lumMod val="75000"/>
                <a:lumOff val="2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1" hangingPunct="1">
                <a:defRPr/>
              </a:pPr>
              <a:endParaRPr lang="it-IT">
                <a:latin typeface="Tahoma" pitchFamily="32" charset="0"/>
              </a:endParaRPr>
            </a:p>
          </p:txBody>
        </p:sp>
        <p:sp>
          <p:nvSpPr>
            <p:cNvPr id="32801" name="Angolo ripiegato 23"/>
            <p:cNvSpPr>
              <a:spLocks noChangeArrowheads="1"/>
            </p:cNvSpPr>
            <p:nvPr/>
          </p:nvSpPr>
          <p:spPr bwMode="auto">
            <a:xfrm rot="10800000">
              <a:off x="6660232" y="4120277"/>
              <a:ext cx="432048" cy="576064"/>
            </a:xfrm>
            <a:prstGeom prst="foldedCorner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8146450" y="4725145"/>
            <a:ext cx="403534" cy="447933"/>
            <a:chOff x="6444208" y="3717032"/>
            <a:chExt cx="936104" cy="1224136"/>
          </a:xfrm>
        </p:grpSpPr>
        <p:sp>
          <p:nvSpPr>
            <p:cNvPr id="26" name="Cilindro 25"/>
            <p:cNvSpPr/>
            <p:nvPr/>
          </p:nvSpPr>
          <p:spPr bwMode="auto">
            <a:xfrm>
              <a:off x="6444208" y="3717032"/>
              <a:ext cx="936104" cy="1224136"/>
            </a:xfrm>
            <a:prstGeom prst="can">
              <a:avLst/>
            </a:prstGeom>
            <a:solidFill>
              <a:schemeClr val="bg2">
                <a:lumMod val="75000"/>
                <a:lumOff val="2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1" hangingPunct="1">
                <a:defRPr/>
              </a:pPr>
              <a:endParaRPr lang="it-IT">
                <a:latin typeface="Tahoma" pitchFamily="32" charset="0"/>
              </a:endParaRPr>
            </a:p>
          </p:txBody>
        </p:sp>
        <p:sp>
          <p:nvSpPr>
            <p:cNvPr id="32799" name="Angolo ripiegato 26"/>
            <p:cNvSpPr>
              <a:spLocks noChangeArrowheads="1"/>
            </p:cNvSpPr>
            <p:nvPr/>
          </p:nvSpPr>
          <p:spPr bwMode="auto">
            <a:xfrm rot="10800000">
              <a:off x="6660232" y="4120277"/>
              <a:ext cx="432048" cy="576064"/>
            </a:xfrm>
            <a:prstGeom prst="foldedCorner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  <p:grpSp>
        <p:nvGrpSpPr>
          <p:cNvPr id="4" name="Gruppo 27"/>
          <p:cNvGrpSpPr>
            <a:grpSpLocks/>
          </p:cNvGrpSpPr>
          <p:nvPr/>
        </p:nvGrpSpPr>
        <p:grpSpPr bwMode="auto">
          <a:xfrm>
            <a:off x="8146450" y="5301209"/>
            <a:ext cx="403534" cy="447933"/>
            <a:chOff x="6444208" y="3717032"/>
            <a:chExt cx="936104" cy="1224136"/>
          </a:xfrm>
        </p:grpSpPr>
        <p:sp>
          <p:nvSpPr>
            <p:cNvPr id="29" name="Cilindro 28"/>
            <p:cNvSpPr/>
            <p:nvPr/>
          </p:nvSpPr>
          <p:spPr bwMode="auto">
            <a:xfrm>
              <a:off x="6444208" y="3717032"/>
              <a:ext cx="936104" cy="1224136"/>
            </a:xfrm>
            <a:prstGeom prst="can">
              <a:avLst/>
            </a:prstGeom>
            <a:solidFill>
              <a:schemeClr val="bg2">
                <a:lumMod val="75000"/>
                <a:lumOff val="2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1" hangingPunct="1">
                <a:defRPr/>
              </a:pPr>
              <a:endParaRPr lang="it-IT">
                <a:latin typeface="Tahoma" pitchFamily="32" charset="0"/>
              </a:endParaRPr>
            </a:p>
          </p:txBody>
        </p:sp>
        <p:sp>
          <p:nvSpPr>
            <p:cNvPr id="32797" name="Angolo ripiegato 29"/>
            <p:cNvSpPr>
              <a:spLocks noChangeArrowheads="1"/>
            </p:cNvSpPr>
            <p:nvPr/>
          </p:nvSpPr>
          <p:spPr bwMode="auto">
            <a:xfrm rot="10800000">
              <a:off x="6660232" y="4120277"/>
              <a:ext cx="432048" cy="576064"/>
            </a:xfrm>
            <a:prstGeom prst="foldedCorner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  <p:grpSp>
        <p:nvGrpSpPr>
          <p:cNvPr id="5" name="Gruppo 30"/>
          <p:cNvGrpSpPr>
            <a:grpSpLocks/>
          </p:cNvGrpSpPr>
          <p:nvPr/>
        </p:nvGrpSpPr>
        <p:grpSpPr bwMode="auto">
          <a:xfrm>
            <a:off x="8146450" y="5861388"/>
            <a:ext cx="403534" cy="447933"/>
            <a:chOff x="6444208" y="3717032"/>
            <a:chExt cx="936104" cy="1224136"/>
          </a:xfrm>
        </p:grpSpPr>
        <p:sp>
          <p:nvSpPr>
            <p:cNvPr id="32" name="Cilindro 31"/>
            <p:cNvSpPr/>
            <p:nvPr/>
          </p:nvSpPr>
          <p:spPr bwMode="auto">
            <a:xfrm>
              <a:off x="6444208" y="3717032"/>
              <a:ext cx="936104" cy="1224136"/>
            </a:xfrm>
            <a:prstGeom prst="can">
              <a:avLst/>
            </a:prstGeom>
            <a:solidFill>
              <a:schemeClr val="bg2">
                <a:lumMod val="75000"/>
                <a:lumOff val="2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1" hangingPunct="1">
                <a:defRPr/>
              </a:pPr>
              <a:endParaRPr lang="it-IT">
                <a:latin typeface="Tahoma" pitchFamily="32" charset="0"/>
              </a:endParaRPr>
            </a:p>
          </p:txBody>
        </p:sp>
        <p:sp>
          <p:nvSpPr>
            <p:cNvPr id="32795" name="Angolo ripiegato 32"/>
            <p:cNvSpPr>
              <a:spLocks noChangeArrowheads="1"/>
            </p:cNvSpPr>
            <p:nvPr/>
          </p:nvSpPr>
          <p:spPr bwMode="auto">
            <a:xfrm rot="10800000">
              <a:off x="6660232" y="4120277"/>
              <a:ext cx="432048" cy="576064"/>
            </a:xfrm>
            <a:prstGeom prst="foldedCorner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  <p:grpSp>
        <p:nvGrpSpPr>
          <p:cNvPr id="6" name="Gruppo 37"/>
          <p:cNvGrpSpPr>
            <a:grpSpLocks/>
          </p:cNvGrpSpPr>
          <p:nvPr/>
        </p:nvGrpSpPr>
        <p:grpSpPr bwMode="auto">
          <a:xfrm>
            <a:off x="6354070" y="4342888"/>
            <a:ext cx="1614138" cy="1861767"/>
            <a:chOff x="3704166" y="3212976"/>
            <a:chExt cx="2596026" cy="2880320"/>
          </a:xfrm>
        </p:grpSpPr>
        <p:sp>
          <p:nvSpPr>
            <p:cNvPr id="32782" name="Freccia a destra 10"/>
            <p:cNvSpPr>
              <a:spLocks noChangeArrowheads="1"/>
            </p:cNvSpPr>
            <p:nvPr/>
          </p:nvSpPr>
          <p:spPr bwMode="auto">
            <a:xfrm>
              <a:off x="5508104" y="3212976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3" name="Freccia a destra 14"/>
            <p:cNvSpPr>
              <a:spLocks noChangeArrowheads="1"/>
            </p:cNvSpPr>
            <p:nvPr/>
          </p:nvSpPr>
          <p:spPr bwMode="auto">
            <a:xfrm>
              <a:off x="5508104" y="4005064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4" name="Freccia a destra 15"/>
            <p:cNvSpPr>
              <a:spLocks noChangeArrowheads="1"/>
            </p:cNvSpPr>
            <p:nvPr/>
          </p:nvSpPr>
          <p:spPr bwMode="auto">
            <a:xfrm>
              <a:off x="5508104" y="4797152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5" name="Freccia a destra 16"/>
            <p:cNvSpPr>
              <a:spLocks noChangeArrowheads="1"/>
            </p:cNvSpPr>
            <p:nvPr/>
          </p:nvSpPr>
          <p:spPr bwMode="auto">
            <a:xfrm>
              <a:off x="5508104" y="5589240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6" name="Angolo ripiegato 17"/>
            <p:cNvSpPr>
              <a:spLocks noChangeArrowheads="1"/>
            </p:cNvSpPr>
            <p:nvPr/>
          </p:nvSpPr>
          <p:spPr bwMode="auto">
            <a:xfrm rot="10800000">
              <a:off x="4788025" y="5580854"/>
              <a:ext cx="360040" cy="512441"/>
            </a:xfrm>
            <a:prstGeom prst="foldedCorner">
              <a:avLst>
                <a:gd name="adj" fmla="val 3159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7" name="Angolo ripiegato 18"/>
            <p:cNvSpPr>
              <a:spLocks noChangeArrowheads="1"/>
            </p:cNvSpPr>
            <p:nvPr/>
          </p:nvSpPr>
          <p:spPr bwMode="auto">
            <a:xfrm rot="10800000">
              <a:off x="4788024" y="4797152"/>
              <a:ext cx="360040" cy="512441"/>
            </a:xfrm>
            <a:prstGeom prst="foldedCorner">
              <a:avLst>
                <a:gd name="adj" fmla="val 3159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8" name="Angolo ripiegato 19"/>
            <p:cNvSpPr>
              <a:spLocks noChangeArrowheads="1"/>
            </p:cNvSpPr>
            <p:nvPr/>
          </p:nvSpPr>
          <p:spPr bwMode="auto">
            <a:xfrm rot="10800000">
              <a:off x="4788025" y="4005064"/>
              <a:ext cx="360040" cy="512441"/>
            </a:xfrm>
            <a:prstGeom prst="foldedCorner">
              <a:avLst>
                <a:gd name="adj" fmla="val 3159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89" name="Angolo ripiegato 20"/>
            <p:cNvSpPr>
              <a:spLocks noChangeArrowheads="1"/>
            </p:cNvSpPr>
            <p:nvPr/>
          </p:nvSpPr>
          <p:spPr bwMode="auto">
            <a:xfrm rot="10800000">
              <a:off x="4788025" y="3212976"/>
              <a:ext cx="360040" cy="512441"/>
            </a:xfrm>
            <a:prstGeom prst="foldedCorner">
              <a:avLst>
                <a:gd name="adj" fmla="val 3159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90" name="Freccia a destra 33"/>
            <p:cNvSpPr>
              <a:spLocks noChangeArrowheads="1"/>
            </p:cNvSpPr>
            <p:nvPr/>
          </p:nvSpPr>
          <p:spPr bwMode="auto">
            <a:xfrm>
              <a:off x="3707904" y="4005064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91" name="Freccia a destra 34"/>
            <p:cNvSpPr>
              <a:spLocks noChangeArrowheads="1"/>
            </p:cNvSpPr>
            <p:nvPr/>
          </p:nvSpPr>
          <p:spPr bwMode="auto">
            <a:xfrm>
              <a:off x="3707904" y="4797152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92" name="Freccia a destra 35"/>
            <p:cNvSpPr>
              <a:spLocks noChangeArrowheads="1"/>
            </p:cNvSpPr>
            <p:nvPr/>
          </p:nvSpPr>
          <p:spPr bwMode="auto">
            <a:xfrm rot="1440000">
              <a:off x="3707904" y="5445224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  <p:sp>
          <p:nvSpPr>
            <p:cNvPr id="32793" name="Freccia a destra 36"/>
            <p:cNvSpPr>
              <a:spLocks noChangeArrowheads="1"/>
            </p:cNvSpPr>
            <p:nvPr/>
          </p:nvSpPr>
          <p:spPr bwMode="auto">
            <a:xfrm rot="20160000" flipV="1">
              <a:off x="3704166" y="3352273"/>
              <a:ext cx="792088" cy="50405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it-IT" altLang="it-IT"/>
            </a:p>
          </p:txBody>
        </p:sp>
      </p:grpSp>
      <p:pic>
        <p:nvPicPr>
          <p:cNvPr id="30" name="Immagine 29" descr="Computer-Circuit-Processor105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4244901"/>
            <a:ext cx="647234" cy="4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magine 30" descr="Computer-Circuit-Processor105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4750545"/>
            <a:ext cx="647234" cy="4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magine 32" descr="Computer-Circuit-Processor105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5301209"/>
            <a:ext cx="647234" cy="4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magine 33" descr="Computer-Circuit-Processor105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5861388"/>
            <a:ext cx="647234" cy="4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0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701731"/>
          </a:xfrm>
        </p:spPr>
        <p:txBody>
          <a:bodyPr/>
          <a:lstStyle/>
          <a:p>
            <a:r>
              <a:rPr lang="en-US" dirty="0" err="1"/>
              <a:t>BigData</a:t>
            </a:r>
            <a:r>
              <a:rPr lang="en-US" dirty="0"/>
              <a:t> vs HPC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HPC</a:t>
            </a:r>
          </a:p>
          <a:p>
            <a:r>
              <a:rPr lang="en-US" sz="2400" dirty="0"/>
              <a:t>Focus on </a:t>
            </a:r>
            <a:r>
              <a:rPr lang="en-US" sz="2400" b="1" dirty="0"/>
              <a:t>CPU</a:t>
            </a:r>
          </a:p>
          <a:p>
            <a:pPr lvl="1"/>
            <a:r>
              <a:rPr lang="en-US" sz="1600" dirty="0"/>
              <a:t>Cores, RAM, GHz, GPU,…</a:t>
            </a:r>
          </a:p>
          <a:p>
            <a:r>
              <a:rPr lang="en-US" sz="2400" dirty="0"/>
              <a:t>Several jobs in parallel</a:t>
            </a:r>
          </a:p>
          <a:p>
            <a:pPr lvl="1"/>
            <a:r>
              <a:rPr lang="en-US" sz="1600" dirty="0"/>
              <a:t>Spread the computation</a:t>
            </a:r>
          </a:p>
          <a:p>
            <a:r>
              <a:rPr lang="en-US" sz="2400" dirty="0"/>
              <a:t>Message passing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PETAFLOPS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i="1" dirty="0"/>
              <a:t>Move little amount of data to superfast CPUs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Big Data</a:t>
            </a:r>
          </a:p>
          <a:p>
            <a:r>
              <a:rPr lang="en-US" sz="2400" dirty="0"/>
              <a:t>Focus on </a:t>
            </a:r>
            <a:r>
              <a:rPr lang="en-US" sz="2400" b="1" dirty="0"/>
              <a:t>storage</a:t>
            </a:r>
          </a:p>
          <a:p>
            <a:pPr lvl="1"/>
            <a:r>
              <a:rPr lang="en-US" sz="1600" dirty="0"/>
              <a:t>Disks, Fat Disks, and a bit of CPU and Network</a:t>
            </a:r>
          </a:p>
          <a:p>
            <a:r>
              <a:rPr lang="en-US" sz="2400" dirty="0"/>
              <a:t>MapReduce model</a:t>
            </a:r>
          </a:p>
          <a:p>
            <a:pPr lvl="1"/>
            <a:r>
              <a:rPr lang="en-US" sz="1600" dirty="0"/>
              <a:t>Divide and conquer approach</a:t>
            </a:r>
          </a:p>
          <a:p>
            <a:r>
              <a:rPr lang="en-US" sz="2400" dirty="0"/>
              <a:t>Simple operations on large amount of data</a:t>
            </a:r>
          </a:p>
          <a:p>
            <a:pPr lvl="3"/>
            <a:endParaRPr lang="en-US" sz="714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PETABYTES</a:t>
            </a:r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i="1" dirty="0"/>
              <a:t>Move code where data is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F50C87-CF09-0B42-89FD-A4E9F1BB2F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2" y="1412421"/>
            <a:ext cx="5757318" cy="31920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3EAAFD-AD86-6F45-BCC1-50D5AB61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2421"/>
            <a:ext cx="5757318" cy="31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421</Words>
  <Application>Microsoft Office PowerPoint</Application>
  <PresentationFormat>Widescreen</PresentationFormat>
  <Paragraphs>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Wingdings</vt:lpstr>
      <vt:lpstr>Tema di Office</vt:lpstr>
      <vt:lpstr>Big Data - data science - machine learning:     the solution to your problems</vt:lpstr>
      <vt:lpstr>Big Data &amp; Data Science &amp; Machine Learning</vt:lpstr>
      <vt:lpstr>Google Flu trends</vt:lpstr>
      <vt:lpstr>The Vs of big data</vt:lpstr>
      <vt:lpstr>The Vs of big data</vt:lpstr>
      <vt:lpstr>Big Data today</vt:lpstr>
      <vt:lpstr>The bottleneck</vt:lpstr>
      <vt:lpstr>The solution</vt:lpstr>
      <vt:lpstr>BigData vs HPC</vt:lpstr>
      <vt:lpstr>BigData@Polito – 2020 Expansion</vt:lpstr>
      <vt:lpstr>Big Data - data science - machine learning     the solution to your problems</vt:lpstr>
      <vt:lpstr>Is this new?</vt:lpstr>
      <vt:lpstr>Open issues</vt:lpstr>
      <vt:lpstr>Google Flu trends</vt:lpstr>
      <vt:lpstr>Is it for free?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DRAGO  IDILIO</cp:lastModifiedBy>
  <cp:revision>154</cp:revision>
  <dcterms:created xsi:type="dcterms:W3CDTF">2019-06-25T15:59:23Z</dcterms:created>
  <dcterms:modified xsi:type="dcterms:W3CDTF">2020-01-24T09:30:34Z</dcterms:modified>
</cp:coreProperties>
</file>