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63" r:id="rId2"/>
    <p:sldId id="292" r:id="rId3"/>
    <p:sldId id="307" r:id="rId4"/>
    <p:sldId id="306" r:id="rId5"/>
    <p:sldId id="296" r:id="rId6"/>
    <p:sldId id="298" r:id="rId7"/>
    <p:sldId id="308" r:id="rId8"/>
    <p:sldId id="300" r:id="rId9"/>
    <p:sldId id="301" r:id="rId10"/>
    <p:sldId id="302" r:id="rId11"/>
    <p:sldId id="303" r:id="rId12"/>
    <p:sldId id="304" r:id="rId13"/>
    <p:sldId id="299" r:id="rId14"/>
    <p:sldId id="310" r:id="rId15"/>
    <p:sldId id="313" r:id="rId16"/>
    <p:sldId id="317" r:id="rId17"/>
    <p:sldId id="315" r:id="rId18"/>
    <p:sldId id="314" r:id="rId19"/>
    <p:sldId id="312" r:id="rId20"/>
    <p:sldId id="294" r:id="rId21"/>
    <p:sldId id="311" r:id="rId22"/>
    <p:sldId id="293" r:id="rId2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86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EBE3"/>
    <a:srgbClr val="336600"/>
    <a:srgbClr val="EFEEEA"/>
    <a:srgbClr val="E72B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52B359-93D8-995D-4CA4-B7A65AFEC82A}" v="24" dt="2020-01-13T16:20:04.858"/>
    <p1510:client id="{1DA43D73-4821-1E6B-B801-22790C43A2F1}" v="516" dt="2020-01-14T13:20:47.764"/>
    <p1510:client id="{2D74DA88-ACA5-F780-0B67-FE04C42225C9}" v="2" dt="2020-01-17T08:16:51.549"/>
    <p1510:client id="{586C224C-3B2C-4354-EDBE-495634510313}" v="1" dt="2020-01-17T08:03:13.174"/>
    <p1510:client id="{5A7C5DF6-5A6B-C6BB-71C4-82531BD3E8B1}" v="46" dt="2020-01-15T09:04:38.321"/>
    <p1510:client id="{77EB1860-C754-B3C0-1794-8A8EC1941947}" v="2" dt="2020-01-15T12:39:22.930"/>
    <p1510:client id="{839116EF-88B8-CBEF-6E77-E43EB3A5A897}" v="500" dt="2020-01-15T08:43:59.397"/>
    <p1510:client id="{95000562-BEAE-CD8D-2AD1-8E5A0833BE94}" v="124" dt="2020-01-15T12:36:39.320"/>
    <p1510:client id="{9758B642-CC7F-8843-BB7C-76F9D1F58EE4}" v="119" dt="2020-01-15T10:26:25.090"/>
    <p1510:client id="{9BA69A1B-81B7-FC1C-64B8-C47CE18FA44A}" v="156" dt="2020-01-14T12:54:23.677"/>
    <p1510:client id="{AB9B839E-617E-0BCA-FCE6-8982F9A1F270}" v="611" dt="2020-01-14T15:39:44.860"/>
    <p1510:client id="{B11B96CC-F41D-F99C-386A-9909BB7F18E4}" v="70" dt="2020-01-16T07:50:32.861"/>
    <p1510:client id="{B619E44F-39CD-F663-5914-357886CC9F44}" v="7" dt="2020-01-16T10:45:27.324"/>
    <p1510:client id="{C78F66B0-A601-409E-A2D8-C93FBACFE843}" v="47" dt="2019-11-07T23:50:35.226"/>
    <p1510:client id="{C800D014-5361-4133-9DC6-6F345F8EC5ED}" v="556" dt="2020-01-14T14:06:31.134"/>
    <p1510:client id="{EA510A26-5B7D-49D2-BC03-44F76290918A}" v="25" dt="2020-01-13T16:16:05.266"/>
    <p1510:client id="{FA863141-A424-28C4-D137-522B2DD73D38}" v="55" dt="2020-01-17T07:24:58.18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6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138" y="336"/>
      </p:cViewPr>
      <p:guideLst>
        <p:guide orient="horz" pos="2160"/>
        <p:guide pos="3840"/>
        <p:guide orient="horz" pos="86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598"/>
    </p:cViewPr>
  </p:sorterViewPr>
  <p:notesViewPr>
    <p:cSldViewPr snapToGrid="0" showGuides="1">
      <p:cViewPr varScale="1">
        <p:scale>
          <a:sx n="96" d="100"/>
          <a:sy n="96" d="100"/>
        </p:scale>
        <p:origin x="355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5949B4-6F50-46BE-9D1B-C5AD4170355E}" type="datetimeFigureOut">
              <a:rPr lang="it-IT" smtClean="0"/>
              <a:t>17/01/2020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B4AC29-6B84-493A-B980-74250216A2F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14039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EC60D6-BF27-435A-B12C-C7E9E1EEE8FA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163CE3-B6EE-4A81-A318-FFCC42E6AA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8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tiff"/><Relationship Id="rId5" Type="http://schemas.openxmlformats.org/officeDocument/2006/relationships/image" Target="../media/image5.tiff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7">
            <a:extLst>
              <a:ext uri="{FF2B5EF4-FFF2-40B4-BE49-F238E27FC236}">
                <a16:creationId xmlns:a16="http://schemas.microsoft.com/office/drawing/2014/main" id="{B03163D2-2E47-4044-B272-DA8DC2B376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9549" y="0"/>
            <a:ext cx="2372451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C10655A-6C9D-4F17-81BA-FEBAC6DEBAB5}"/>
              </a:ext>
            </a:extLst>
          </p:cNvPr>
          <p:cNvSpPr/>
          <p:nvPr userDrawn="1"/>
        </p:nvSpPr>
        <p:spPr>
          <a:xfrm>
            <a:off x="0" y="5974082"/>
            <a:ext cx="12192000" cy="883920"/>
          </a:xfrm>
          <a:prstGeom prst="rect">
            <a:avLst/>
          </a:prstGeom>
          <a:solidFill>
            <a:srgbClr val="EBEB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41D45F6-42D3-4E92-A54D-D42F8A0E56AD}"/>
              </a:ext>
            </a:extLst>
          </p:cNvPr>
          <p:cNvSpPr/>
          <p:nvPr userDrawn="1"/>
        </p:nvSpPr>
        <p:spPr>
          <a:xfrm>
            <a:off x="11754194" y="4931229"/>
            <a:ext cx="437806" cy="1926771"/>
          </a:xfrm>
          <a:prstGeom prst="rect">
            <a:avLst/>
          </a:prstGeom>
          <a:solidFill>
            <a:srgbClr val="33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 userDrawn="1">
            <p:ph type="title"/>
          </p:nvPr>
        </p:nvSpPr>
        <p:spPr>
          <a:xfrm>
            <a:off x="642026" y="3429000"/>
            <a:ext cx="9177523" cy="590931"/>
          </a:xfrm>
        </p:spPr>
        <p:txBody>
          <a:bodyPr anchor="b"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36" y="336174"/>
            <a:ext cx="1941576" cy="883920"/>
          </a:xfrm>
          <a:prstGeom prst="rect">
            <a:avLst/>
          </a:prstGeom>
        </p:spPr>
      </p:pic>
      <p:sp>
        <p:nvSpPr>
          <p:cNvPr id="10" name="Segnaposto testo 9"/>
          <p:cNvSpPr>
            <a:spLocks noGrp="1"/>
          </p:cNvSpPr>
          <p:nvPr userDrawn="1">
            <p:ph type="body" sz="quarter" idx="10"/>
          </p:nvPr>
        </p:nvSpPr>
        <p:spPr>
          <a:xfrm>
            <a:off x="642026" y="4213794"/>
            <a:ext cx="9135336" cy="4801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rgbClr val="336600"/>
                </a:solidFill>
              </a:defRPr>
            </a:lvl1pPr>
          </a:lstStyle>
          <a:p>
            <a:pPr lvl="0"/>
            <a:r>
              <a:rPr lang="it-IT" dirty="0"/>
              <a:t>Modifica gli stili del testo dello schema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E7E92C-6982-4B8E-9CF2-C6908D944423}"/>
              </a:ext>
            </a:extLst>
          </p:cNvPr>
          <p:cNvSpPr txBox="1"/>
          <p:nvPr userDrawn="1"/>
        </p:nvSpPr>
        <p:spPr>
          <a:xfrm>
            <a:off x="4318116" y="15353"/>
            <a:ext cx="55934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chemeClr val="bg1">
                    <a:lumMod val="10000"/>
                  </a:schemeClr>
                </a:solidFill>
                <a:latin typeface="DIN" panose="00000400000000000000" pitchFamily="2" charset="0"/>
              </a:rPr>
              <a:t>Computing</a:t>
            </a:r>
            <a:r>
              <a:rPr lang="en-US" sz="4400" b="1" dirty="0" err="1">
                <a:solidFill>
                  <a:schemeClr val="bg1">
                    <a:lumMod val="1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@POLITO</a:t>
            </a:r>
            <a:endParaRPr lang="en-US" sz="4400" b="1" dirty="0">
              <a:solidFill>
                <a:schemeClr val="bg1">
                  <a:lumMod val="10000"/>
                </a:schemeClr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070DF0-5E11-44CF-9500-C25F0E41220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42334" y="6154010"/>
            <a:ext cx="5848350" cy="6762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FC90AAC-8F9B-436D-8B44-A210542B3AA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42026" y="6003860"/>
            <a:ext cx="757326" cy="75732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7FE15A0-DB99-47AD-8840-2109F7922D7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510023" y="6003860"/>
            <a:ext cx="763622" cy="76362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7141C97-AB95-4030-AE9F-905181526072}"/>
              </a:ext>
            </a:extLst>
          </p:cNvPr>
          <p:cNvSpPr txBox="1"/>
          <p:nvPr userDrawn="1"/>
        </p:nvSpPr>
        <p:spPr>
          <a:xfrm>
            <a:off x="5720394" y="5951838"/>
            <a:ext cx="14169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Sponsored by</a:t>
            </a:r>
          </a:p>
        </p:txBody>
      </p:sp>
    </p:spTree>
    <p:extLst>
      <p:ext uri="{BB962C8B-B14F-4D97-AF65-F5344CB8AC3E}">
        <p14:creationId xmlns:p14="http://schemas.microsoft.com/office/powerpoint/2010/main" val="261005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62D27-7BDD-4936-9B8B-AA3C81775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086" y="269308"/>
            <a:ext cx="11110412" cy="70173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7713F1-6BDD-4E2F-BC29-AC0AC2A74C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018" y="1825625"/>
            <a:ext cx="10415847" cy="184460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19F8314E-9246-418D-BEBA-9FA8121A58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53086" y="6320357"/>
            <a:ext cx="5737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DD124D-0B40-4A25-B90B-8DB7BB9A948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7540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d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BCF39-4195-4F4D-923B-99BE6CF4D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egnaposto numero diapositiva 5">
            <a:extLst>
              <a:ext uri="{FF2B5EF4-FFF2-40B4-BE49-F238E27FC236}">
                <a16:creationId xmlns:a16="http://schemas.microsoft.com/office/drawing/2014/main" id="{658674CA-4484-4A73-A364-D873C43CD4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53086" y="6320357"/>
            <a:ext cx="5737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DD124D-0B40-4A25-B90B-8DB7BB9A948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0056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5">
            <a:extLst>
              <a:ext uri="{FF2B5EF4-FFF2-40B4-BE49-F238E27FC236}">
                <a16:creationId xmlns:a16="http://schemas.microsoft.com/office/drawing/2014/main" id="{1E5C5637-5F88-4E91-BD9C-7C9A6CA210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53086" y="6320357"/>
            <a:ext cx="5737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DD124D-0B40-4A25-B90B-8DB7BB9A9481}" type="slidenum">
              <a:rPr lang="it-IT" smtClean="0"/>
              <a:t>‹#›</a:t>
            </a:fld>
            <a:endParaRPr lang="it-IT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ECB369-03DB-4133-9FB0-0408916F96BB}"/>
              </a:ext>
            </a:extLst>
          </p:cNvPr>
          <p:cNvSpPr txBox="1"/>
          <p:nvPr userDrawn="1"/>
        </p:nvSpPr>
        <p:spPr>
          <a:xfrm>
            <a:off x="8007969" y="6222905"/>
            <a:ext cx="3623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DIN" panose="00000400000000000000" pitchFamily="2" charset="0"/>
              </a:rPr>
              <a:t>Computing</a:t>
            </a:r>
            <a:r>
              <a:rPr lang="en-US" sz="2800" b="1" dirty="0" err="1">
                <a:solidFill>
                  <a:schemeClr val="bg1">
                    <a:lumMod val="1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@POLITO</a:t>
            </a:r>
            <a:endParaRPr lang="en-US" sz="2800" b="1" dirty="0">
              <a:solidFill>
                <a:schemeClr val="bg1">
                  <a:lumMod val="10000"/>
                </a:schemeClr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0393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Vuot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485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6E770FEE-39B6-409B-AB84-82E09C4A4913}"/>
              </a:ext>
            </a:extLst>
          </p:cNvPr>
          <p:cNvGrpSpPr/>
          <p:nvPr userDrawn="1"/>
        </p:nvGrpSpPr>
        <p:grpSpPr>
          <a:xfrm>
            <a:off x="9819549" y="0"/>
            <a:ext cx="2372451" cy="6858000"/>
            <a:chOff x="9819549" y="0"/>
            <a:chExt cx="2372451" cy="6858000"/>
          </a:xfrm>
        </p:grpSpPr>
        <p:pic>
          <p:nvPicPr>
            <p:cNvPr id="8" name="Immagine 7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19549" y="0"/>
              <a:ext cx="2372451" cy="685800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FF21A71-7428-485A-A09A-200A01AEF29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11753850" y="4933950"/>
              <a:ext cx="438150" cy="1924050"/>
            </a:xfrm>
            <a:prstGeom prst="rect">
              <a:avLst/>
            </a:prstGeom>
          </p:spPr>
        </p:pic>
      </p:grp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253086" y="269308"/>
            <a:ext cx="11110412" cy="7017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B2B68F-E370-4027-90A3-54DAC64E77AC}"/>
              </a:ext>
            </a:extLst>
          </p:cNvPr>
          <p:cNvSpPr txBox="1"/>
          <p:nvPr userDrawn="1"/>
        </p:nvSpPr>
        <p:spPr>
          <a:xfrm>
            <a:off x="8007969" y="6222905"/>
            <a:ext cx="3623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DIN" panose="00000400000000000000" pitchFamily="2" charset="0"/>
              </a:rPr>
              <a:t>Computing</a:t>
            </a:r>
            <a:r>
              <a:rPr lang="en-US" sz="2800" b="1" dirty="0" err="1">
                <a:solidFill>
                  <a:schemeClr val="bg1">
                    <a:lumMod val="1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@POLITO</a:t>
            </a:r>
            <a:endParaRPr lang="en-US" sz="2800" b="1" dirty="0">
              <a:solidFill>
                <a:schemeClr val="bg1">
                  <a:lumMod val="10000"/>
                </a:schemeClr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18676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74" r:id="rId2"/>
    <p:sldLayoutId id="2147483661" r:id="rId3"/>
    <p:sldLayoutId id="2147483655" r:id="rId4"/>
    <p:sldLayoutId id="2147483660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336600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00100" indent="-3429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3429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57350" indent="-28575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114550" indent="-28575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34" userDrawn="1">
          <p15:clr>
            <a:srgbClr val="F26B43"/>
          </p15:clr>
        </p15:guide>
        <p15:guide id="4" pos="7446" userDrawn="1">
          <p15:clr>
            <a:srgbClr val="F26B43"/>
          </p15:clr>
        </p15:guide>
        <p15:guide id="5" orient="horz" pos="210" userDrawn="1">
          <p15:clr>
            <a:srgbClr val="F26B43"/>
          </p15:clr>
        </p15:guide>
        <p15:guide id="6" orient="horz" pos="411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hpc@polito.it&#8203;" TargetMode="External"/><Relationship Id="rId2" Type="http://schemas.openxmlformats.org/officeDocument/2006/relationships/hyperlink" Target="mailto:hpc.dauin@polito.it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hpc.polito.it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4D696-ADF1-4F3F-ACD1-E1AB25ED5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HPC@POLITO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0554477-01C2-420D-9DC2-6C7F30D97D0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14766" y="4778431"/>
            <a:ext cx="5180649" cy="480131"/>
          </a:xfrm>
          <a:prstGeom prst="rect">
            <a:avLst/>
          </a:prstGeom>
        </p:spPr>
        <p:txBody>
          <a:bodyPr anchor="t"/>
          <a:lstStyle/>
          <a:p>
            <a:pPr algn="r"/>
            <a:r>
              <a:rPr lang="en-US" dirty="0"/>
              <a:t>Paolo </a:t>
            </a:r>
            <a:r>
              <a:rPr lang="en-US" dirty="0" err="1"/>
              <a:t>Margara</a:t>
            </a:r>
          </a:p>
          <a:p>
            <a:pPr algn="r"/>
            <a:r>
              <a:rPr lang="en-US" sz="1400" dirty="0"/>
              <a:t>paolo.margara@polito.it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A90E47A-7617-4286-814E-2882A46FE0C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42026" y="4019931"/>
            <a:ext cx="8729663" cy="647700"/>
          </a:xfrm>
          <a:prstGeom prst="rect">
            <a:avLst/>
          </a:prstGeom>
        </p:spPr>
        <p:txBody>
          <a:bodyPr anchor="t"/>
          <a:lstStyle/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Our clusters and how the service works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7653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1B411-082C-41EF-A402-A3EC1571B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+mj-lt"/>
                <a:cs typeface="+mj-lt"/>
              </a:rPr>
              <a:t>The LEGION cluster</a:t>
            </a:r>
            <a:endParaRPr lang="en-US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F2208BE9-197C-449A-9370-8E7CF841951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2347761"/>
              </p:ext>
            </p:extLst>
          </p:nvPr>
        </p:nvGraphicFramePr>
        <p:xfrm>
          <a:off x="652248" y="1016715"/>
          <a:ext cx="10415584" cy="5263482"/>
        </p:xfrm>
        <a:graphic>
          <a:graphicData uri="http://schemas.openxmlformats.org/drawingml/2006/table">
            <a:tbl>
              <a:tblPr bandCol="1">
                <a:tableStyleId>{616DA210-FB5B-4158-B5E0-FEB733F419BA}</a:tableStyleId>
              </a:tblPr>
              <a:tblGrid>
                <a:gridCol w="5207792">
                  <a:extLst>
                    <a:ext uri="{9D8B030D-6E8A-4147-A177-3AD203B41FA5}">
                      <a16:colId xmlns:a16="http://schemas.microsoft.com/office/drawing/2014/main" val="3499976783"/>
                    </a:ext>
                  </a:extLst>
                </a:gridCol>
                <a:gridCol w="5207792">
                  <a:extLst>
                    <a:ext uri="{9D8B030D-6E8A-4147-A177-3AD203B41FA5}">
                      <a16:colId xmlns:a16="http://schemas.microsoft.com/office/drawing/2014/main" val="1195644887"/>
                    </a:ext>
                  </a:extLst>
                </a:gridCol>
              </a:tblGrid>
              <a:tr h="645762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noProof="0" dirty="0"/>
                        <a:t>Architecture</a:t>
                      </a:r>
                      <a:endParaRPr lang="en-US" b="0" i="0">
                        <a:latin typeface="Century Gothic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 dirty="0">
                          <a:latin typeface="Century Gothic"/>
                        </a:rPr>
                        <a:t>Linux </a:t>
                      </a:r>
                      <a:r>
                        <a:rPr lang="en-US" sz="1800" b="0" i="0" u="none" strike="noStrike" noProof="0" err="1">
                          <a:latin typeface="Century Gothic"/>
                        </a:rPr>
                        <a:t>Infiniband</a:t>
                      </a:r>
                      <a:r>
                        <a:rPr lang="en-US" sz="1800" b="0" i="0" u="none" strike="noStrike" noProof="0" dirty="0">
                          <a:latin typeface="Century Gothic"/>
                        </a:rPr>
                        <a:t>-QDR MIMD</a:t>
                      </a:r>
                      <a:endParaRPr lang="en-US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 dirty="0">
                          <a:latin typeface="Century Gothic"/>
                        </a:rPr>
                        <a:t>Distributed Shared-Memory Cluster</a:t>
                      </a:r>
                      <a:endParaRPr lang="en-US" b="0" i="0">
                        <a:latin typeface="Century Gothic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070128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noProof="0" dirty="0"/>
                        <a:t>Node Interconnect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 dirty="0" err="1"/>
                        <a:t>Infiniband</a:t>
                      </a:r>
                      <a:r>
                        <a:rPr lang="en-US" sz="1800" b="0" i="0" u="none" strike="noStrike" noProof="0" dirty="0"/>
                        <a:t> EDR 100 Gb/s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276172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noProof="0" dirty="0"/>
                        <a:t>Service Network</a:t>
                      </a:r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noProof="0" dirty="0"/>
                        <a:t>Gigabit Ethernet 1 Gb/s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720653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noProof="0" dirty="0"/>
                        <a:t>CPU Model</a:t>
                      </a:r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 dirty="0">
                          <a:latin typeface="Century Gothic"/>
                        </a:rPr>
                        <a:t>2x Intel Xeon Scalable Processors Gold 6130 2.10 GHz 16 cores</a:t>
                      </a:r>
                      <a:endParaRPr lang="en-US" dirty="0">
                        <a:latin typeface="Century Gothic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50695138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noProof="0" dirty="0"/>
                        <a:t>GPU Model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 dirty="0"/>
                        <a:t>8x </a:t>
                      </a:r>
                      <a:r>
                        <a:rPr lang="en-US" sz="1800" b="0" i="0" u="none" strike="noStrike" noProof="0" dirty="0" err="1"/>
                        <a:t>nVidia</a:t>
                      </a:r>
                      <a:r>
                        <a:rPr lang="en-US" sz="1800" b="0" i="0" u="none" strike="noStrike" noProof="0" dirty="0"/>
                        <a:t> Tesla V100 SXM2 - 32 GB - 5120 </a:t>
                      </a:r>
                      <a:r>
                        <a:rPr lang="en-US" sz="1800" b="0" i="0" u="none" strike="noStrike" noProof="0" dirty="0" err="1"/>
                        <a:t>cuda</a:t>
                      </a:r>
                      <a:r>
                        <a:rPr lang="en-US" sz="1800" b="0" i="0" u="none" strike="noStrike" noProof="0" dirty="0"/>
                        <a:t> cores (on 2 nodes)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873084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noProof="0" dirty="0"/>
                        <a:t>Sustained performance</a:t>
                      </a:r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noProof="0" dirty="0"/>
                        <a:t>21.094 TFLOPS</a:t>
                      </a:r>
                      <a:r>
                        <a:rPr lang="en-US" sz="1800" b="0" i="0" u="none" strike="noStrike" noProof="0" dirty="0"/>
                        <a:t> (last update: </a:t>
                      </a:r>
                      <a:r>
                        <a:rPr lang="en-US" sz="1800" b="0" i="0" u="none" strike="noStrike" noProof="0" dirty="0" err="1"/>
                        <a:t>july</a:t>
                      </a:r>
                      <a:r>
                        <a:rPr lang="en-US" sz="1800" b="0" i="0" u="none" strike="noStrike" noProof="0" dirty="0"/>
                        <a:t> 2019)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054844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noProof="0" dirty="0"/>
                        <a:t>Peak performance</a:t>
                      </a:r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noProof="0" dirty="0">
                          <a:latin typeface="Century Gothic"/>
                        </a:rPr>
                        <a:t>27.238 TFLOPS</a:t>
                      </a:r>
                      <a:r>
                        <a:rPr lang="en-US" sz="1800" b="0" i="0" u="none" strike="noStrike" noProof="0" dirty="0">
                          <a:latin typeface="Century Gothic"/>
                        </a:rPr>
                        <a:t> (last update: </a:t>
                      </a:r>
                      <a:r>
                        <a:rPr lang="en-US" sz="1800" b="0" i="0" u="none" strike="noStrike" noProof="0" dirty="0" err="1">
                          <a:latin typeface="Century Gothic"/>
                        </a:rPr>
                        <a:t>july</a:t>
                      </a:r>
                      <a:r>
                        <a:rPr lang="en-US" sz="1800" b="0" i="0" u="none" strike="noStrike" noProof="0" dirty="0">
                          <a:latin typeface="Century Gothic"/>
                        </a:rPr>
                        <a:t> 2019)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471609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noProof="0" dirty="0"/>
                        <a:t>Computing Cores</a:t>
                      </a:r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 dirty="0"/>
                        <a:t>448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940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noProof="0" dirty="0"/>
                        <a:t>Number of Nodes</a:t>
                      </a:r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 dirty="0">
                          <a:latin typeface="Century Gothic"/>
                        </a:rPr>
                        <a:t>14</a:t>
                      </a:r>
                      <a:endParaRPr lang="en-US" sz="1800" u="none" strike="noStrike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47813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noProof="0" dirty="0"/>
                        <a:t>Total RAM Memory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 dirty="0"/>
                        <a:t>5.376 TB DDR4 REGISTERED ECC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433323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noProof="0" dirty="0"/>
                        <a:t>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 dirty="0">
                          <a:latin typeface="Century Gothic"/>
                        </a:rPr>
                        <a:t>Centos 7.6.1810 - </a:t>
                      </a:r>
                      <a:r>
                        <a:rPr lang="en-US" sz="1800" b="0" i="0" u="none" strike="noStrike" noProof="0" dirty="0" err="1">
                          <a:latin typeface="Century Gothic"/>
                        </a:rPr>
                        <a:t>OpenHPC</a:t>
                      </a:r>
                      <a:r>
                        <a:rPr lang="en-US" sz="1800" b="0" i="0" u="none" strike="noStrike" noProof="0" dirty="0">
                          <a:latin typeface="Century Gothic"/>
                        </a:rPr>
                        <a:t> 1.3.8.1</a:t>
                      </a:r>
                      <a:endParaRPr lang="en-US" sz="1800" u="none" strike="noStrike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275753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noProof="0" dirty="0"/>
                        <a:t>Scheduler</a:t>
                      </a:r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 dirty="0">
                          <a:latin typeface="Century Gothic"/>
                        </a:rPr>
                        <a:t>SLURM 18.08.8</a:t>
                      </a:r>
                      <a:endParaRPr lang="en-US" sz="1800" u="none" strike="noStrike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10999291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BAC5E6-1C78-4D7A-BB23-26004CE848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DD124D-0B40-4A25-B90B-8DB7BB9A9481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81351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1B411-082C-41EF-A402-A3EC1571B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+mj-lt"/>
                <a:cs typeface="+mj-lt"/>
              </a:rPr>
              <a:t>The STORAGE serving clusters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F2208BE9-197C-449A-9370-8E7CF841951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4842572"/>
              </p:ext>
            </p:extLst>
          </p:nvPr>
        </p:nvGraphicFramePr>
        <p:xfrm>
          <a:off x="652248" y="1244439"/>
          <a:ext cx="10415584" cy="4622799"/>
        </p:xfrm>
        <a:graphic>
          <a:graphicData uri="http://schemas.openxmlformats.org/drawingml/2006/table">
            <a:tbl>
              <a:tblPr bandCol="1">
                <a:tableStyleId>{616DA210-FB5B-4158-B5E0-FEB733F419BA}</a:tableStyleId>
              </a:tblPr>
              <a:tblGrid>
                <a:gridCol w="5207792">
                  <a:extLst>
                    <a:ext uri="{9D8B030D-6E8A-4147-A177-3AD203B41FA5}">
                      <a16:colId xmlns:a16="http://schemas.microsoft.com/office/drawing/2014/main" val="3499976783"/>
                    </a:ext>
                  </a:extLst>
                </a:gridCol>
                <a:gridCol w="5207792">
                  <a:extLst>
                    <a:ext uri="{9D8B030D-6E8A-4147-A177-3AD203B41FA5}">
                      <a16:colId xmlns:a16="http://schemas.microsoft.com/office/drawing/2014/main" val="1195644887"/>
                    </a:ext>
                  </a:extLst>
                </a:gridCol>
              </a:tblGrid>
              <a:tr h="367862">
                <a:tc gridSpan="2"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noProof="0" dirty="0"/>
                        <a:t>Home storage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070128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noProof="0" dirty="0">
                          <a:latin typeface="Century Gothic"/>
                        </a:rPr>
                        <a:t>Architecture</a:t>
                      </a:r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 dirty="0">
                          <a:latin typeface="Century Gothic"/>
                        </a:rPr>
                        <a:t>Traditional NAS with NFS share</a:t>
                      </a:r>
                      <a:endParaRPr lang="en-US" sz="1800" u="none" strike="noStrike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276172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noProof="0" dirty="0">
                          <a:latin typeface="Century Gothic"/>
                        </a:rPr>
                        <a:t>Space</a:t>
                      </a:r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 dirty="0">
                          <a:latin typeface="Century Gothic"/>
                        </a:rPr>
                        <a:t>141TB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72065386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noProof="0" dirty="0"/>
                        <a:t>Throughput</a:t>
                      </a:r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 dirty="0">
                          <a:latin typeface="Century Gothic"/>
                        </a:rPr>
                        <a:t>near 200 MB/s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504711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noProof="0" dirty="0">
                          <a:latin typeface="Century Gothic"/>
                        </a:rPr>
                        <a:t>Clusters Interconnect</a:t>
                      </a:r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 dirty="0">
                          <a:latin typeface="Century Gothic"/>
                        </a:rPr>
                        <a:t>10Gb/s Ethernet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50695138"/>
                  </a:ext>
                </a:extLst>
              </a:tr>
              <a:tr h="370839">
                <a:tc gridSpan="2"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 i="0" u="none" strike="noStrike" noProof="0" dirty="0">
                          <a:latin typeface="Century Gothic"/>
                        </a:rPr>
                        <a:t>High performance storage</a:t>
                      </a:r>
                      <a:endParaRPr lang="en-US" sz="24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873084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noProof="0" dirty="0">
                          <a:latin typeface="Century Gothic"/>
                        </a:rPr>
                        <a:t>Architecture</a:t>
                      </a:r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 dirty="0">
                          <a:latin typeface="Century Gothic"/>
                        </a:rPr>
                        <a:t>Parallel </a:t>
                      </a:r>
                      <a:r>
                        <a:rPr lang="en-US" sz="1800" b="0" i="0" u="none" strike="noStrike" noProof="0" dirty="0" err="1">
                          <a:latin typeface="Century Gothic"/>
                        </a:rPr>
                        <a:t>Lustre</a:t>
                      </a:r>
                      <a:r>
                        <a:rPr lang="en-US" sz="1800" b="0" i="0" u="none" strike="noStrike" noProof="0" dirty="0">
                          <a:latin typeface="Century Gothic"/>
                        </a:rPr>
                        <a:t> file system with HA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054844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noProof="0" dirty="0">
                          <a:latin typeface="Century Gothic"/>
                        </a:rPr>
                        <a:t>Space</a:t>
                      </a:r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 dirty="0">
                          <a:latin typeface="Century Gothic"/>
                        </a:rPr>
                        <a:t>87TB</a:t>
                      </a:r>
                      <a:endParaRPr lang="en-US" sz="1800" u="none" strike="noStrike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471609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noProof="0" dirty="0"/>
                        <a:t>CASPER Throughput</a:t>
                      </a:r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 dirty="0">
                          <a:latin typeface="Century Gothic"/>
                        </a:rPr>
                        <a:t>near 1.10 GB/s</a:t>
                      </a:r>
                      <a:endParaRPr lang="en-US" sz="1800" u="none" strike="noStrike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940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noProof="0" dirty="0">
                          <a:latin typeface="Century Gothic"/>
                        </a:rPr>
                        <a:t>CASPER Interconnect</a:t>
                      </a:r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 dirty="0">
                          <a:latin typeface="Century Gothic"/>
                        </a:rPr>
                        <a:t>10Gb/s Ethernet</a:t>
                      </a:r>
                      <a:endParaRPr lang="en-US" sz="1800" u="none" strike="noStrike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47813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noProof="0" dirty="0">
                          <a:latin typeface="Century Gothic"/>
                        </a:rPr>
                        <a:t>HACTAR Throughput</a:t>
                      </a:r>
                      <a:endParaRPr lang="en-US" sz="1800" b="1" u="none" strike="noStrike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 dirty="0">
                          <a:latin typeface="Century Gothic"/>
                        </a:rPr>
                        <a:t>near 2.20 GB/s</a:t>
                      </a:r>
                      <a:endParaRPr lang="en-US" sz="1800" u="none" strike="noStrike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433323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noProof="0" dirty="0">
                          <a:latin typeface="Century Gothic"/>
                        </a:rPr>
                        <a:t>HACTAR Interconnect</a:t>
                      </a:r>
                      <a:endParaRPr lang="en-US" sz="1800" b="1" u="none" strike="noStrike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 dirty="0">
                          <a:latin typeface="Century Gothic"/>
                        </a:rPr>
                        <a:t>40Gb/s </a:t>
                      </a:r>
                      <a:r>
                        <a:rPr lang="en-US" sz="1800" b="0" i="0" u="none" strike="noStrike" noProof="0" dirty="0" err="1">
                          <a:latin typeface="Century Gothic"/>
                        </a:rPr>
                        <a:t>Infiniband</a:t>
                      </a:r>
                      <a:r>
                        <a:rPr lang="en-US" sz="1800" b="0" i="0" u="none" strike="noStrike" noProof="0" dirty="0">
                          <a:latin typeface="Century Gothic"/>
                        </a:rPr>
                        <a:t> QDR</a:t>
                      </a:r>
                      <a:endParaRPr lang="en-US" sz="1800" u="none" strike="noStrike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27575313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BAC5E6-1C78-4D7A-BB23-26004CE848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DD124D-0B40-4A25-B90B-8DB7BB9A9481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74765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A9ABE-E535-4469-8CFE-0681F6AD7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4735" y="640081"/>
            <a:ext cx="3377183" cy="3708895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100">
                <a:solidFill>
                  <a:schemeClr val="tx1"/>
                </a:solidFill>
              </a:rPr>
              <a:t>Some available software</a:t>
            </a:r>
          </a:p>
        </p:txBody>
      </p:sp>
      <p:pic>
        <p:nvPicPr>
          <p:cNvPr id="7" name="Picture 7" descr="A close up of text on a white background&#10;&#10;Description generated with high confidence">
            <a:extLst>
              <a:ext uri="{FF2B5EF4-FFF2-40B4-BE49-F238E27FC236}">
                <a16:creationId xmlns:a16="http://schemas.microsoft.com/office/drawing/2014/main" id="{B2B3D488-E613-47CA-B13B-348BF0DD9A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316" r="2340" b="5"/>
          <a:stretch/>
        </p:blipFill>
        <p:spPr>
          <a:xfrm>
            <a:off x="20" y="10"/>
            <a:ext cx="7534636" cy="685799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8B7D5C-0CBF-455E-9723-985689390D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26476" y="6356350"/>
            <a:ext cx="625443" cy="365125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3ADD124D-0B40-4A25-B90B-8DB7BB9A948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12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9112537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0711" y="435996"/>
            <a:ext cx="11219347" cy="978729"/>
          </a:xfrm>
        </p:spPr>
        <p:txBody>
          <a:bodyPr/>
          <a:lstStyle/>
          <a:p>
            <a:r>
              <a:rPr lang="en" sz="3200" dirty="0">
                <a:ea typeface="+mj-lt"/>
                <a:cs typeface="+mj-lt"/>
              </a:rPr>
              <a:t>HPC for Machine Learning, Deep Learning</a:t>
            </a:r>
            <a:br>
              <a:rPr lang="en" sz="3200" dirty="0">
                <a:ea typeface="+mj-lt"/>
                <a:cs typeface="+mj-lt"/>
              </a:rPr>
            </a:br>
            <a:r>
              <a:rPr lang="en" sz="3200" dirty="0">
                <a:ea typeface="+mj-lt"/>
                <a:cs typeface="+mj-lt"/>
              </a:rPr>
              <a:t>and Artificial Intelligence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FB47932-FC17-4949-83DC-01708B09D6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018" y="1667970"/>
            <a:ext cx="10784940" cy="4621637"/>
          </a:xfrm>
        </p:spPr>
        <p:txBody>
          <a:bodyPr anchor="t"/>
          <a:lstStyle/>
          <a:p>
            <a:pPr>
              <a:buFont typeface="Arial" panose="05000000000000000000" pitchFamily="2" charset="2"/>
              <a:buChar char="•"/>
            </a:pPr>
            <a:r>
              <a:rPr lang="en" sz="2400" dirty="0">
                <a:ea typeface="+mn-lt"/>
                <a:cs typeface="+mn-lt"/>
              </a:rPr>
              <a:t>Excellent integration with widely used frameworks (e.g.: </a:t>
            </a:r>
            <a:r>
              <a:rPr lang="en" sz="2400" b="1" dirty="0" err="1">
                <a:ea typeface="+mn-lt"/>
                <a:cs typeface="+mn-lt"/>
              </a:rPr>
              <a:t>tensorflow</a:t>
            </a:r>
            <a:r>
              <a:rPr lang="en" sz="2400" dirty="0">
                <a:ea typeface="+mn-lt"/>
                <a:cs typeface="+mn-lt"/>
              </a:rPr>
              <a:t>)</a:t>
            </a:r>
            <a:endParaRPr lang="en-US" dirty="0">
              <a:ea typeface="+mn-lt"/>
              <a:cs typeface="+mn-lt"/>
            </a:endParaRPr>
          </a:p>
          <a:p>
            <a:pPr>
              <a:buFont typeface="Arial" panose="05000000000000000000" pitchFamily="2" charset="2"/>
              <a:buChar char="•"/>
            </a:pPr>
            <a:r>
              <a:rPr lang="en" sz="2400" dirty="0">
                <a:ea typeface="+mn-lt"/>
                <a:cs typeface="+mn-lt"/>
              </a:rPr>
              <a:t>Optimized </a:t>
            </a:r>
            <a:r>
              <a:rPr lang="en" sz="2400" b="1" dirty="0">
                <a:ea typeface="+mn-lt"/>
                <a:cs typeface="+mn-lt"/>
              </a:rPr>
              <a:t>Python distributions</a:t>
            </a:r>
            <a:r>
              <a:rPr lang="en" sz="2400" dirty="0">
                <a:ea typeface="+mn-lt"/>
                <a:cs typeface="+mn-lt"/>
              </a:rPr>
              <a:t> (e.g.: Intel Python)</a:t>
            </a:r>
            <a:endParaRPr lang="en-US" dirty="0">
              <a:ea typeface="+mn-lt"/>
              <a:cs typeface="+mn-lt"/>
            </a:endParaRPr>
          </a:p>
          <a:p>
            <a:pPr>
              <a:buFont typeface="Arial" panose="05000000000000000000" pitchFamily="2" charset="2"/>
              <a:buChar char="•"/>
            </a:pPr>
            <a:r>
              <a:rPr lang="en" sz="2400" dirty="0">
                <a:ea typeface="+mn-lt"/>
                <a:cs typeface="+mn-lt"/>
              </a:rPr>
              <a:t>Wide availability of optimized libraries for CPU and GPU</a:t>
            </a:r>
            <a:endParaRPr lang="en" sz="2400" dirty="0"/>
          </a:p>
          <a:p>
            <a:pPr>
              <a:buFont typeface="Arial" panose="05000000000000000000" pitchFamily="2" charset="2"/>
              <a:buChar char="•"/>
            </a:pPr>
            <a:r>
              <a:rPr lang="en" sz="2400" dirty="0">
                <a:ea typeface="+mn-lt"/>
                <a:cs typeface="+mn-lt"/>
              </a:rPr>
              <a:t>Available accelerator cards:</a:t>
            </a:r>
            <a:endParaRPr lang="en-US" sz="2400" dirty="0">
              <a:ea typeface="+mn-lt"/>
              <a:cs typeface="+mn-lt"/>
            </a:endParaRPr>
          </a:p>
          <a:p>
            <a:pPr lvl="1">
              <a:buFont typeface="Arial" panose="05000000000000000000" pitchFamily="2" charset="2"/>
              <a:buChar char="•"/>
            </a:pPr>
            <a:r>
              <a:rPr lang="en" sz="2000" dirty="0" err="1">
                <a:ea typeface="+mn-lt"/>
                <a:cs typeface="+mn-lt"/>
              </a:rPr>
              <a:t>nVidia</a:t>
            </a:r>
            <a:r>
              <a:rPr lang="en" sz="2000" dirty="0">
                <a:ea typeface="+mn-lt"/>
                <a:cs typeface="+mn-lt"/>
              </a:rPr>
              <a:t> Tesla </a:t>
            </a:r>
            <a:r>
              <a:rPr lang="en" sz="2000" b="1" dirty="0">
                <a:ea typeface="+mn-lt"/>
                <a:cs typeface="+mn-lt"/>
              </a:rPr>
              <a:t>K40 </a:t>
            </a:r>
            <a:r>
              <a:rPr lang="en" sz="2000" dirty="0">
                <a:ea typeface="+mn-lt"/>
                <a:cs typeface="+mn-lt"/>
              </a:rPr>
              <a:t>12GB on HACTAR cluster</a:t>
            </a:r>
          </a:p>
          <a:p>
            <a:pPr lvl="1">
              <a:buFont typeface="Arial" panose="05000000000000000000" pitchFamily="2" charset="2"/>
              <a:buChar char="•"/>
            </a:pPr>
            <a:r>
              <a:rPr lang="en" sz="2000" dirty="0" err="1">
                <a:ea typeface="+mn-lt"/>
                <a:cs typeface="+mn-lt"/>
              </a:rPr>
              <a:t>nVidia</a:t>
            </a:r>
            <a:r>
              <a:rPr lang="en" sz="2000" dirty="0">
                <a:ea typeface="+mn-lt"/>
                <a:cs typeface="+mn-lt"/>
              </a:rPr>
              <a:t> Tesla </a:t>
            </a:r>
            <a:r>
              <a:rPr lang="en" sz="2000" b="1" dirty="0">
                <a:ea typeface="+mn-lt"/>
                <a:cs typeface="+mn-lt"/>
              </a:rPr>
              <a:t>V100 </a:t>
            </a:r>
            <a:r>
              <a:rPr lang="en" sz="2000" dirty="0">
                <a:ea typeface="+mn-lt"/>
                <a:cs typeface="+mn-lt"/>
              </a:rPr>
              <a:t>32GB  on LEGION cluster</a:t>
            </a:r>
          </a:p>
          <a:p>
            <a:pPr>
              <a:buFont typeface="Arial" panose="05000000000000000000" pitchFamily="2" charset="2"/>
              <a:buChar char="•"/>
            </a:pPr>
            <a:r>
              <a:rPr lang="en" sz="2400" dirty="0">
                <a:ea typeface="+mn-lt"/>
                <a:cs typeface="+mn-lt"/>
              </a:rPr>
              <a:t>Possibility to exploit the </a:t>
            </a:r>
            <a:r>
              <a:rPr lang="en" sz="2400" dirty="0" err="1">
                <a:ea typeface="+mn-lt"/>
                <a:cs typeface="+mn-lt"/>
              </a:rPr>
              <a:t>Infiniband</a:t>
            </a:r>
            <a:r>
              <a:rPr lang="en" sz="2400" dirty="0">
                <a:ea typeface="+mn-lt"/>
                <a:cs typeface="+mn-lt"/>
              </a:rPr>
              <a:t> network</a:t>
            </a:r>
          </a:p>
          <a:p>
            <a:pPr>
              <a:buFont typeface="Arial" panose="05000000000000000000" pitchFamily="2" charset="2"/>
              <a:buChar char="•"/>
            </a:pPr>
            <a:r>
              <a:rPr lang="en" sz="2400" dirty="0">
                <a:ea typeface="+mn-lt"/>
                <a:cs typeface="+mn-lt"/>
              </a:rPr>
              <a:t>Reproducibility of the working environment:</a:t>
            </a:r>
            <a:endParaRPr lang="en" dirty="0"/>
          </a:p>
          <a:p>
            <a:pPr lvl="1">
              <a:buFont typeface="Arial" panose="05000000000000000000" pitchFamily="2" charset="2"/>
              <a:buChar char="•"/>
            </a:pPr>
            <a:r>
              <a:rPr lang="en" sz="2000" dirty="0">
                <a:ea typeface="+mn-lt"/>
                <a:cs typeface="+mn-lt"/>
              </a:rPr>
              <a:t>Python </a:t>
            </a:r>
            <a:r>
              <a:rPr lang="en" sz="2000" b="1" dirty="0" err="1">
                <a:ea typeface="+mn-lt"/>
                <a:cs typeface="+mn-lt"/>
              </a:rPr>
              <a:t>virtualenv</a:t>
            </a:r>
            <a:endParaRPr lang="en" sz="2000" b="1" dirty="0">
              <a:ea typeface="+mn-lt"/>
              <a:cs typeface="+mn-lt"/>
            </a:endParaRPr>
          </a:p>
          <a:p>
            <a:pPr lvl="1">
              <a:buFont typeface="Arial" panose="05000000000000000000" pitchFamily="2" charset="2"/>
              <a:buChar char="•"/>
            </a:pPr>
            <a:r>
              <a:rPr lang="en" sz="2000" b="1" dirty="0">
                <a:ea typeface="+mn-lt"/>
                <a:cs typeface="+mn-lt"/>
              </a:rPr>
              <a:t>Singularity </a:t>
            </a:r>
            <a:r>
              <a:rPr lang="en" sz="2000" dirty="0">
                <a:ea typeface="+mn-lt"/>
                <a:cs typeface="+mn-lt"/>
              </a:rPr>
              <a:t>containers</a:t>
            </a:r>
            <a:endParaRPr lang="en-US" sz="2000" dirty="0">
              <a:ea typeface="+mn-lt"/>
              <a:cs typeface="+mn-lt"/>
            </a:endParaRPr>
          </a:p>
          <a:p>
            <a:pPr marL="342900" indent="-342900">
              <a:buFont typeface="Arial" panose="05000000000000000000" pitchFamily="2" charset="2"/>
              <a:buChar char="•"/>
            </a:pPr>
            <a:endParaRPr lang="en" dirty="0">
              <a:ea typeface="+mn-lt"/>
              <a:cs typeface="+mn-lt"/>
            </a:endParaRPr>
          </a:p>
          <a:p>
            <a:pPr marL="0" indent="0">
              <a:buNone/>
            </a:pPr>
            <a:endParaRPr lang="en" sz="2400" dirty="0">
              <a:ea typeface="+mn-lt"/>
              <a:cs typeface="+mn-lt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0C4DAA-FD42-4C1D-80C9-4B2B19CF21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DD124D-0B40-4A25-B90B-8DB7BB9A9481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96678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0711" y="435996"/>
            <a:ext cx="11158037" cy="701731"/>
          </a:xfrm>
        </p:spPr>
        <p:txBody>
          <a:bodyPr/>
          <a:lstStyle/>
          <a:p>
            <a:r>
              <a:rPr lang="en">
                <a:ea typeface="+mj-lt"/>
                <a:cs typeface="+mj-lt"/>
              </a:rPr>
              <a:t>Table of Contents</a:t>
            </a:r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FB47932-FC17-4949-83DC-01708B09D6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018" y="1825625"/>
            <a:ext cx="10415847" cy="4463982"/>
          </a:xfrm>
        </p:spPr>
        <p:txBody>
          <a:bodyPr anchor="t"/>
          <a:lstStyle/>
          <a:p>
            <a:pPr>
              <a:buFont typeface="Arial" panose="05000000000000000000" pitchFamily="2" charset="2"/>
              <a:buChar char="•"/>
            </a:pPr>
            <a:r>
              <a:rPr lang="en" dirty="0">
                <a:solidFill>
                  <a:schemeClr val="accent2">
                    <a:lumMod val="20000"/>
                    <a:lumOff val="80000"/>
                  </a:schemeClr>
                </a:solidFill>
                <a:ea typeface="+mn-lt"/>
                <a:cs typeface="+mn-lt"/>
              </a:rPr>
              <a:t>How the center is organized</a:t>
            </a:r>
            <a:endParaRPr lang="en-US" dirty="0">
              <a:solidFill>
                <a:schemeClr val="accent2">
                  <a:lumMod val="20000"/>
                  <a:lumOff val="80000"/>
                </a:schemeClr>
              </a:solidFill>
              <a:ea typeface="+mn-lt"/>
              <a:cs typeface="+mn-lt"/>
            </a:endParaRPr>
          </a:p>
          <a:p>
            <a:pPr>
              <a:buFont typeface="Arial" panose="05000000000000000000" pitchFamily="2" charset="2"/>
              <a:buChar char="•"/>
            </a:pPr>
            <a:r>
              <a:rPr lang="en" dirty="0">
                <a:solidFill>
                  <a:schemeClr val="accent2">
                    <a:lumMod val="20000"/>
                    <a:lumOff val="80000"/>
                  </a:schemeClr>
                </a:solidFill>
                <a:ea typeface="+mn-lt"/>
                <a:cs typeface="+mn-lt"/>
              </a:rPr>
              <a:t>Our HPC infrastructure</a:t>
            </a:r>
            <a:endParaRPr lang="en-US" dirty="0">
              <a:solidFill>
                <a:schemeClr val="accent2">
                  <a:lumMod val="20000"/>
                  <a:lumOff val="80000"/>
                </a:schemeClr>
              </a:solidFill>
              <a:ea typeface="+mn-lt"/>
              <a:cs typeface="+mn-lt"/>
            </a:endParaRPr>
          </a:p>
          <a:p>
            <a:pPr>
              <a:buFont typeface="Arial" panose="05000000000000000000" pitchFamily="2" charset="2"/>
              <a:buChar char="•"/>
            </a:pPr>
            <a:r>
              <a:rPr lang="en" b="1" dirty="0">
                <a:ea typeface="+mn-lt"/>
                <a:cs typeface="+mn-lt"/>
              </a:rPr>
              <a:t>New users and usage trends</a:t>
            </a:r>
          </a:p>
          <a:p>
            <a:pPr>
              <a:buFont typeface="Arial" panose="05000000000000000000" pitchFamily="2" charset="2"/>
              <a:buChar char="•"/>
            </a:pPr>
            <a:r>
              <a:rPr lang="en" dirty="0">
                <a:solidFill>
                  <a:schemeClr val="accent2">
                    <a:lumMod val="20000"/>
                    <a:lumOff val="80000"/>
                  </a:schemeClr>
                </a:solidFill>
                <a:ea typeface="+mn-lt"/>
                <a:cs typeface="+mn-lt"/>
              </a:rPr>
              <a:t>Future developments</a:t>
            </a:r>
            <a:endParaRPr lang="en-US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0C4DAA-FD42-4C1D-80C9-4B2B19CF21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DD124D-0B40-4A25-B90B-8DB7BB9A9481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22538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5">
            <a:extLst>
              <a:ext uri="{FF2B5EF4-FFF2-40B4-BE49-F238E27FC236}">
                <a16:creationId xmlns:a16="http://schemas.microsoft.com/office/drawing/2014/main" id="{4C1300BC-5018-4C3D-9BB2-1F1CD85878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53444" y="643466"/>
            <a:ext cx="9285111" cy="557106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D412A9-E6D1-4B04-8AB4-45E7265430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3ADD124D-0B40-4A25-B90B-8DB7BB9A9481}" type="slidenum">
              <a:rPr lang="en-US" smtClean="0"/>
              <a:pPr>
                <a:spcAft>
                  <a:spcPts val="600"/>
                </a:spcAft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7328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5">
            <a:extLst>
              <a:ext uri="{FF2B5EF4-FFF2-40B4-BE49-F238E27FC236}">
                <a16:creationId xmlns:a16="http://schemas.microsoft.com/office/drawing/2014/main" id="{280C623C-DAB2-45F6-89CA-0540D54A56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53444" y="643466"/>
            <a:ext cx="9285111" cy="557106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A6DFAC-7314-463B-979E-9B7FAC7957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3ADD124D-0B40-4A25-B90B-8DB7BB9A9481}" type="slidenum">
              <a:rPr lang="en-US" smtClean="0"/>
              <a:pPr>
                <a:spcAft>
                  <a:spcPts val="600"/>
                </a:spcAft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5762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5">
            <a:extLst>
              <a:ext uri="{FF2B5EF4-FFF2-40B4-BE49-F238E27FC236}">
                <a16:creationId xmlns:a16="http://schemas.microsoft.com/office/drawing/2014/main" id="{12273858-549E-4821-92BE-6027AF718C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53444" y="643466"/>
            <a:ext cx="9285111" cy="557106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F069E4-B5FC-4370-A45F-38233BAD71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3ADD124D-0B40-4A25-B90B-8DB7BB9A9481}" type="slidenum">
              <a:rPr lang="en-US" smtClean="0"/>
              <a:pPr>
                <a:spcAft>
                  <a:spcPts val="600"/>
                </a:spcAft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3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5">
            <a:extLst>
              <a:ext uri="{FF2B5EF4-FFF2-40B4-BE49-F238E27FC236}">
                <a16:creationId xmlns:a16="http://schemas.microsoft.com/office/drawing/2014/main" id="{4D39F9B7-13C9-465E-B187-34941067B9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53444" y="643466"/>
            <a:ext cx="9285111" cy="557106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A0D8B1-FF9E-43C5-938E-E6127BF9A5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3ADD124D-0B40-4A25-B90B-8DB7BB9A9481}" type="slidenum">
              <a:rPr lang="en-US" smtClean="0"/>
              <a:pPr>
                <a:spcAft>
                  <a:spcPts val="600"/>
                </a:spcAft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902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0711" y="435996"/>
            <a:ext cx="11158037" cy="701731"/>
          </a:xfrm>
        </p:spPr>
        <p:txBody>
          <a:bodyPr/>
          <a:lstStyle/>
          <a:p>
            <a:r>
              <a:rPr lang="en">
                <a:ea typeface="+mj-lt"/>
                <a:cs typeface="+mj-lt"/>
              </a:rPr>
              <a:t>Table of Contents</a:t>
            </a:r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FB47932-FC17-4949-83DC-01708B09D6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018" y="1825625"/>
            <a:ext cx="10415847" cy="4463982"/>
          </a:xfrm>
        </p:spPr>
        <p:txBody>
          <a:bodyPr anchor="t"/>
          <a:lstStyle/>
          <a:p>
            <a:pPr>
              <a:buFont typeface="Arial" panose="05000000000000000000" pitchFamily="2" charset="2"/>
              <a:buChar char="•"/>
            </a:pPr>
            <a:r>
              <a:rPr lang="en" dirty="0">
                <a:solidFill>
                  <a:schemeClr val="accent2">
                    <a:lumMod val="20000"/>
                    <a:lumOff val="80000"/>
                  </a:schemeClr>
                </a:solidFill>
                <a:ea typeface="+mn-lt"/>
                <a:cs typeface="+mn-lt"/>
              </a:rPr>
              <a:t>How the center is organized</a:t>
            </a:r>
            <a:endParaRPr lang="en-US">
              <a:solidFill>
                <a:schemeClr val="accent2">
                  <a:lumMod val="20000"/>
                  <a:lumOff val="80000"/>
                </a:schemeClr>
              </a:solidFill>
              <a:ea typeface="+mn-lt"/>
              <a:cs typeface="+mn-lt"/>
            </a:endParaRPr>
          </a:p>
          <a:p>
            <a:pPr>
              <a:buFont typeface="Arial" panose="05000000000000000000" pitchFamily="2" charset="2"/>
              <a:buChar char="•"/>
            </a:pPr>
            <a:r>
              <a:rPr lang="en" dirty="0">
                <a:solidFill>
                  <a:schemeClr val="accent2">
                    <a:lumMod val="20000"/>
                    <a:lumOff val="80000"/>
                  </a:schemeClr>
                </a:solidFill>
                <a:ea typeface="+mn-lt"/>
                <a:cs typeface="+mn-lt"/>
              </a:rPr>
              <a:t>Our HPC infrastructure</a:t>
            </a:r>
            <a:endParaRPr lang="en-US" dirty="0">
              <a:solidFill>
                <a:schemeClr val="accent2">
                  <a:lumMod val="20000"/>
                  <a:lumOff val="80000"/>
                </a:schemeClr>
              </a:solidFill>
              <a:ea typeface="+mn-lt"/>
              <a:cs typeface="+mn-lt"/>
            </a:endParaRPr>
          </a:p>
          <a:p>
            <a:pPr>
              <a:buFont typeface="Arial" panose="05000000000000000000" pitchFamily="2" charset="2"/>
              <a:buChar char="•"/>
            </a:pPr>
            <a:r>
              <a:rPr lang="en" dirty="0">
                <a:solidFill>
                  <a:schemeClr val="accent2">
                    <a:lumMod val="20000"/>
                    <a:lumOff val="80000"/>
                  </a:schemeClr>
                </a:solidFill>
                <a:ea typeface="+mn-lt"/>
                <a:cs typeface="+mn-lt"/>
              </a:rPr>
              <a:t>New users and usage trends</a:t>
            </a:r>
          </a:p>
          <a:p>
            <a:pPr>
              <a:buFont typeface="Arial" panose="05000000000000000000" pitchFamily="2" charset="2"/>
              <a:buChar char="•"/>
            </a:pPr>
            <a:r>
              <a:rPr lang="en" b="1" dirty="0">
                <a:ea typeface="+mn-lt"/>
                <a:cs typeface="+mn-lt"/>
              </a:rPr>
              <a:t>Future developments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0C4DAA-FD42-4C1D-80C9-4B2B19CF21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DD124D-0B40-4A25-B90B-8DB7BB9A9481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042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0711" y="435996"/>
            <a:ext cx="11158037" cy="701731"/>
          </a:xfrm>
        </p:spPr>
        <p:txBody>
          <a:bodyPr/>
          <a:lstStyle/>
          <a:p>
            <a:r>
              <a:rPr lang="en">
                <a:ea typeface="+mj-lt"/>
                <a:cs typeface="+mj-lt"/>
              </a:rPr>
              <a:t>Agenda</a:t>
            </a:r>
            <a:endParaRPr lang="en" dirty="0">
              <a:ea typeface="+mj-lt"/>
              <a:cs typeface="+mj-lt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FB47932-FC17-4949-83DC-01708B09D6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018" y="1825625"/>
            <a:ext cx="10415847" cy="4463982"/>
          </a:xfrm>
        </p:spPr>
        <p:txBody>
          <a:bodyPr anchor="t"/>
          <a:lstStyle/>
          <a:p>
            <a:pPr>
              <a:buFont typeface="Arial" panose="05000000000000000000" pitchFamily="2" charset="2"/>
              <a:buChar char="•"/>
            </a:pPr>
            <a:r>
              <a:rPr lang="en" b="1" dirty="0">
                <a:ea typeface="+mn-lt"/>
                <a:cs typeface="+mn-lt"/>
              </a:rPr>
              <a:t>How the center is organized</a:t>
            </a:r>
            <a:endParaRPr lang="en-US" b="1" dirty="0">
              <a:ea typeface="+mn-lt"/>
              <a:cs typeface="+mn-lt"/>
            </a:endParaRPr>
          </a:p>
          <a:p>
            <a:pPr>
              <a:buFont typeface="Arial" panose="05000000000000000000" pitchFamily="2" charset="2"/>
              <a:buChar char="•"/>
            </a:pPr>
            <a:r>
              <a:rPr lang="en" b="1" dirty="0">
                <a:ea typeface="+mn-lt"/>
                <a:cs typeface="+mn-lt"/>
              </a:rPr>
              <a:t>Our HPC infrastructure</a:t>
            </a:r>
            <a:endParaRPr lang="en-US" b="1" dirty="0">
              <a:ea typeface="+mn-lt"/>
              <a:cs typeface="+mn-lt"/>
            </a:endParaRPr>
          </a:p>
          <a:p>
            <a:pPr>
              <a:buFont typeface="Arial" panose="05000000000000000000" pitchFamily="2" charset="2"/>
              <a:buChar char="•"/>
            </a:pPr>
            <a:r>
              <a:rPr lang="en" b="1" dirty="0">
                <a:ea typeface="+mn-lt"/>
                <a:cs typeface="+mn-lt"/>
              </a:rPr>
              <a:t>New users and usage trends</a:t>
            </a:r>
          </a:p>
          <a:p>
            <a:pPr>
              <a:buFont typeface="Arial" panose="05000000000000000000" pitchFamily="2" charset="2"/>
              <a:buChar char="•"/>
            </a:pPr>
            <a:r>
              <a:rPr lang="en" b="1" dirty="0">
                <a:ea typeface="+mn-lt"/>
                <a:cs typeface="+mn-lt"/>
              </a:rPr>
              <a:t>Future developments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0C4DAA-FD42-4C1D-80C9-4B2B19CF21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DD124D-0B40-4A25-B90B-8DB7BB9A9481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61239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3086" y="269308"/>
            <a:ext cx="11110412" cy="840230"/>
          </a:xfrm>
        </p:spPr>
        <p:txBody>
          <a:bodyPr/>
          <a:lstStyle/>
          <a:p>
            <a:r>
              <a:rPr lang="en" sz="5400" dirty="0">
                <a:ea typeface="+mj-lt"/>
                <a:cs typeface="+mj-lt"/>
              </a:rPr>
              <a:t>Hardware upgrades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FB47932-FC17-4949-83DC-01708B09D6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742" y="1387694"/>
            <a:ext cx="10783708" cy="4945706"/>
          </a:xfrm>
        </p:spPr>
        <p:txBody>
          <a:bodyPr anchor="t"/>
          <a:lstStyle/>
          <a:p>
            <a:pPr>
              <a:buFont typeface="Arial" panose="05000000000000000000" pitchFamily="2" charset="2"/>
              <a:buChar char="•"/>
            </a:pPr>
            <a:r>
              <a:rPr lang="en" dirty="0"/>
              <a:t>Finalizing the installation of the 2nd trance of nodes on LEGION</a:t>
            </a:r>
          </a:p>
          <a:p>
            <a:pPr lvl="1">
              <a:buFont typeface="Arial" panose="05000000000000000000" pitchFamily="2" charset="2"/>
              <a:buChar char="•"/>
            </a:pPr>
            <a:r>
              <a:rPr lang="en" dirty="0"/>
              <a:t>40 new CPU nodes</a:t>
            </a:r>
          </a:p>
          <a:p>
            <a:pPr lvl="1">
              <a:buFont typeface="Arial" panose="05000000000000000000" pitchFamily="2" charset="2"/>
              <a:buChar char="•"/>
            </a:pPr>
            <a:r>
              <a:rPr lang="en" dirty="0"/>
              <a:t>4 new GPU nodes</a:t>
            </a:r>
          </a:p>
          <a:p>
            <a:pPr lvl="1">
              <a:buFont typeface="Arial" panose="05000000000000000000" pitchFamily="2" charset="2"/>
              <a:buChar char="•"/>
            </a:pPr>
            <a:r>
              <a:rPr lang="en" dirty="0"/>
              <a:t>2 new racks for future expansions</a:t>
            </a:r>
          </a:p>
          <a:p>
            <a:pPr>
              <a:buFont typeface="Arial" panose="05000000000000000000" pitchFamily="2" charset="2"/>
              <a:buChar char="•"/>
            </a:pPr>
            <a:r>
              <a:rPr lang="en" dirty="0"/>
              <a:t>New high performance storage</a:t>
            </a:r>
          </a:p>
          <a:p>
            <a:pPr lvl="1">
              <a:buFont typeface="Arial" panose="05000000000000000000" pitchFamily="2" charset="2"/>
              <a:buChar char="•"/>
            </a:pPr>
            <a:r>
              <a:rPr lang="en" dirty="0"/>
              <a:t>At least 256 TB with buddy group</a:t>
            </a:r>
          </a:p>
          <a:p>
            <a:pPr lvl="1">
              <a:buFont typeface="Arial" panose="05000000000000000000" pitchFamily="2" charset="2"/>
              <a:buChar char="•"/>
            </a:pPr>
            <a:r>
              <a:rPr lang="en" dirty="0"/>
              <a:t>Will replace home and work storage systems</a:t>
            </a:r>
          </a:p>
          <a:p>
            <a:pPr>
              <a:buFont typeface="Arial,Sans-Serif" panose="05000000000000000000" pitchFamily="2" charset="2"/>
              <a:buChar char="•"/>
            </a:pPr>
            <a:r>
              <a:rPr lang="en" dirty="0">
                <a:ea typeface="+mn-lt"/>
                <a:cs typeface="+mn-lt"/>
              </a:rPr>
              <a:t>Which future for CASPER?</a:t>
            </a:r>
            <a:endParaRPr lang="en-US" dirty="0">
              <a:ea typeface="+mn-lt"/>
              <a:cs typeface="+mn-lt"/>
            </a:endParaRPr>
          </a:p>
          <a:p>
            <a:pPr lvl="1">
              <a:buFont typeface="Arial,Sans-Serif" panose="05000000000000000000" pitchFamily="2" charset="2"/>
              <a:buChar char="•"/>
            </a:pPr>
            <a:r>
              <a:rPr lang="en" dirty="0">
                <a:ea typeface="+mn-lt"/>
                <a:cs typeface="+mn-lt"/>
              </a:rPr>
              <a:t>Will be dismissed or merged into HACTAR?</a:t>
            </a:r>
            <a:endParaRPr lang="en" dirty="0"/>
          </a:p>
          <a:p>
            <a:pPr lvl="1">
              <a:buFont typeface="Arial" panose="05000000000000000000" pitchFamily="2" charset="2"/>
              <a:buChar char="•"/>
            </a:pPr>
            <a:endParaRPr lang="en" dirty="0"/>
          </a:p>
          <a:p>
            <a:pPr>
              <a:buFont typeface="Arial" panose="05000000000000000000" pitchFamily="2" charset="2"/>
              <a:buChar char="•"/>
            </a:pPr>
            <a:endParaRPr lang="en" dirty="0"/>
          </a:p>
          <a:p>
            <a:pPr lvl="1">
              <a:buFont typeface="Arial" panose="05000000000000000000" pitchFamily="2" charset="2"/>
              <a:buChar char="•"/>
            </a:pPr>
            <a:endParaRPr lang="e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0C4DAA-FD42-4C1D-80C9-4B2B19CF21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DD124D-0B40-4A25-B90B-8DB7BB9A9481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91631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3086" y="269308"/>
            <a:ext cx="11110412" cy="840230"/>
          </a:xfrm>
        </p:spPr>
        <p:txBody>
          <a:bodyPr/>
          <a:lstStyle/>
          <a:p>
            <a:r>
              <a:rPr lang="en" sz="5400" dirty="0">
                <a:ea typeface="+mj-lt"/>
                <a:cs typeface="+mj-lt"/>
              </a:rPr>
              <a:t>New software features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FB47932-FC17-4949-83DC-01708B09D6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018" y="1825625"/>
            <a:ext cx="10766191" cy="4463982"/>
          </a:xfrm>
        </p:spPr>
        <p:txBody>
          <a:bodyPr anchor="t"/>
          <a:lstStyle/>
          <a:p>
            <a:pPr>
              <a:buFont typeface="Arial" panose="05000000000000000000" pitchFamily="2" charset="2"/>
              <a:buChar char="•"/>
            </a:pPr>
            <a:r>
              <a:rPr lang="en" dirty="0">
                <a:ea typeface="+mn-lt"/>
                <a:cs typeface="+mn-lt"/>
              </a:rPr>
              <a:t>Periodic cluster updates</a:t>
            </a:r>
            <a:endParaRPr lang="en-US" dirty="0">
              <a:ea typeface="+mn-lt"/>
              <a:cs typeface="+mn-lt"/>
            </a:endParaRPr>
          </a:p>
          <a:p>
            <a:pPr lvl="1">
              <a:buFont typeface="Arial" panose="05000000000000000000" pitchFamily="2" charset="2"/>
              <a:buChar char="•"/>
            </a:pPr>
            <a:r>
              <a:rPr lang="en" dirty="0">
                <a:ea typeface="+mn-lt"/>
                <a:cs typeface="+mn-lt"/>
              </a:rPr>
              <a:t>CentOS</a:t>
            </a:r>
            <a:r>
              <a:rPr lang="en" dirty="0"/>
              <a:t> 7.7 &amp; </a:t>
            </a:r>
            <a:r>
              <a:rPr lang="en" dirty="0" err="1"/>
              <a:t>OpenHPC</a:t>
            </a:r>
            <a:r>
              <a:rPr lang="en" dirty="0"/>
              <a:t> 1.3.9</a:t>
            </a:r>
          </a:p>
          <a:p>
            <a:pPr>
              <a:buFont typeface="Arial" panose="05000000000000000000" pitchFamily="2" charset="2"/>
              <a:buChar char="•"/>
            </a:pPr>
            <a:r>
              <a:rPr lang="en" dirty="0">
                <a:ea typeface="+mn-lt"/>
                <a:cs typeface="+mn-lt"/>
              </a:rPr>
              <a:t>Improving Singularity containers support</a:t>
            </a:r>
          </a:p>
          <a:p>
            <a:pPr lvl="1">
              <a:buFont typeface="Arial" panose="05000000000000000000" pitchFamily="2" charset="2"/>
              <a:buChar char="•"/>
            </a:pPr>
            <a:r>
              <a:rPr lang="en" dirty="0">
                <a:ea typeface="+mn-lt"/>
                <a:cs typeface="+mn-lt"/>
              </a:rPr>
              <a:t>Local container registry with applications packaged by the Staff</a:t>
            </a:r>
          </a:p>
          <a:p>
            <a:pPr>
              <a:buFont typeface="Arial" panose="05000000000000000000" pitchFamily="2" charset="2"/>
              <a:buChar char="•"/>
            </a:pPr>
            <a:r>
              <a:rPr lang="en" dirty="0">
                <a:ea typeface="+mn-lt"/>
                <a:cs typeface="+mn-lt"/>
              </a:rPr>
              <a:t>Cloud bursting support</a:t>
            </a:r>
          </a:p>
          <a:p>
            <a:pPr lvl="1">
              <a:buFont typeface="Arial" panose="05000000000000000000" pitchFamily="2" charset="2"/>
              <a:buChar char="•"/>
            </a:pPr>
            <a:r>
              <a:rPr lang="en" dirty="0">
                <a:ea typeface="+mn-lt"/>
                <a:cs typeface="+mn-lt"/>
              </a:rPr>
              <a:t>Ability to use the public cloud for work peaks management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0C4DAA-FD42-4C1D-80C9-4B2B19CF21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DD124D-0B40-4A25-B90B-8DB7BB9A9481}" type="slidenum">
              <a:rPr lang="it-IT" smtClean="0"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99783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94171-4C95-455C-B92D-D8CEB9392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47DAB6-77CD-476E-987A-DE7834B3B4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DD124D-0B40-4A25-B90B-8DB7BB9A9481}" type="slidenum">
              <a:rPr lang="it-IT" smtClean="0"/>
              <a:t>22</a:t>
            </a:fld>
            <a:endParaRPr lang="it-IT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8B2A7CEE-081A-4531-9BE6-898B8DE3A6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804" y="1535339"/>
            <a:ext cx="10415847" cy="2749482"/>
          </a:xfrm>
        </p:spPr>
        <p:txBody>
          <a:bodyPr anchor="t"/>
          <a:lstStyle/>
          <a:p>
            <a:pPr marL="0" indent="0" algn="ctr">
              <a:buNone/>
            </a:pPr>
            <a:r>
              <a:rPr lang="en-US" sz="9600" b="1" dirty="0"/>
              <a:t>Thank you for your attention</a:t>
            </a:r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b="1" dirty="0">
                <a:hlinkClick r:id="rId2"/>
              </a:rPr>
              <a:t>hpc.dauin@polito.it</a:t>
            </a:r>
            <a:endParaRPr lang="en-US" b="1"/>
          </a:p>
          <a:p>
            <a:pPr marL="0" indent="0" algn="ctr">
              <a:buNone/>
            </a:pPr>
            <a:r>
              <a:rPr lang="en-US" b="1" dirty="0">
                <a:hlinkClick r:id="rId3"/>
              </a:rPr>
              <a:t>hpc@polito.it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3095772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0711" y="435996"/>
            <a:ext cx="11158037" cy="701731"/>
          </a:xfrm>
        </p:spPr>
        <p:txBody>
          <a:bodyPr/>
          <a:lstStyle/>
          <a:p>
            <a:r>
              <a:rPr lang="en">
                <a:ea typeface="+mj-lt"/>
                <a:cs typeface="+mj-lt"/>
              </a:rPr>
              <a:t>Table of Contents</a:t>
            </a:r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FB47932-FC17-4949-83DC-01708B09D6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018" y="1825625"/>
            <a:ext cx="10415847" cy="4463982"/>
          </a:xfrm>
        </p:spPr>
        <p:txBody>
          <a:bodyPr anchor="t"/>
          <a:lstStyle/>
          <a:p>
            <a:pPr>
              <a:buFont typeface="Arial" panose="05000000000000000000" pitchFamily="2" charset="2"/>
              <a:buChar char="•"/>
            </a:pPr>
            <a:r>
              <a:rPr lang="en" b="1" dirty="0">
                <a:ea typeface="+mn-lt"/>
                <a:cs typeface="+mn-lt"/>
              </a:rPr>
              <a:t>How the center is organized</a:t>
            </a:r>
            <a:endParaRPr lang="en-US" b="1" dirty="0">
              <a:ea typeface="+mn-lt"/>
              <a:cs typeface="+mn-lt"/>
            </a:endParaRPr>
          </a:p>
          <a:p>
            <a:pPr>
              <a:buFont typeface="Arial" panose="05000000000000000000" pitchFamily="2" charset="2"/>
              <a:buChar char="•"/>
            </a:pPr>
            <a:r>
              <a:rPr lang="en" dirty="0">
                <a:solidFill>
                  <a:schemeClr val="accent2">
                    <a:lumMod val="20000"/>
                    <a:lumOff val="80000"/>
                  </a:schemeClr>
                </a:solidFill>
                <a:ea typeface="+mn-lt"/>
                <a:cs typeface="+mn-lt"/>
              </a:rPr>
              <a:t>Our HPC infrastructure</a:t>
            </a:r>
            <a:endParaRPr lang="en-US">
              <a:solidFill>
                <a:schemeClr val="accent2">
                  <a:lumMod val="20000"/>
                  <a:lumOff val="80000"/>
                </a:schemeClr>
              </a:solidFill>
              <a:ea typeface="+mn-lt"/>
              <a:cs typeface="+mn-lt"/>
            </a:endParaRPr>
          </a:p>
          <a:p>
            <a:pPr>
              <a:buFont typeface="Arial" panose="05000000000000000000" pitchFamily="2" charset="2"/>
              <a:buChar char="•"/>
            </a:pPr>
            <a:r>
              <a:rPr lang="en" dirty="0">
                <a:solidFill>
                  <a:schemeClr val="accent2">
                    <a:lumMod val="20000"/>
                    <a:lumOff val="80000"/>
                  </a:schemeClr>
                </a:solidFill>
                <a:ea typeface="+mn-lt"/>
                <a:cs typeface="+mn-lt"/>
              </a:rPr>
              <a:t>New users and usage trends</a:t>
            </a:r>
          </a:p>
          <a:p>
            <a:pPr>
              <a:buFont typeface="Arial" panose="05000000000000000000" pitchFamily="2" charset="2"/>
              <a:buChar char="•"/>
            </a:pPr>
            <a:r>
              <a:rPr lang="en" dirty="0">
                <a:solidFill>
                  <a:schemeClr val="accent2">
                    <a:lumMod val="20000"/>
                    <a:lumOff val="80000"/>
                  </a:schemeClr>
                </a:solidFill>
                <a:ea typeface="+mn-lt"/>
                <a:cs typeface="+mn-lt"/>
              </a:rPr>
              <a:t>Future developments</a:t>
            </a:r>
            <a:endParaRPr lang="en-US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0C4DAA-FD42-4C1D-80C9-4B2B19CF21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DD124D-0B40-4A25-B90B-8DB7BB9A9481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6552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0711" y="435996"/>
            <a:ext cx="11158037" cy="701731"/>
          </a:xfrm>
        </p:spPr>
        <p:txBody>
          <a:bodyPr/>
          <a:lstStyle/>
          <a:p>
            <a:r>
              <a:rPr lang="en" dirty="0">
                <a:ea typeface="+mj-lt"/>
                <a:cs typeface="+mj-lt"/>
              </a:rPr>
              <a:t>HPC@POLITO Computing Center 1/2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FB47932-FC17-4949-83DC-01708B09D6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018" y="1825625"/>
            <a:ext cx="10415847" cy="4463982"/>
          </a:xfrm>
        </p:spPr>
        <p:txBody>
          <a:bodyPr anchor="t"/>
          <a:lstStyle/>
          <a:p>
            <a:pPr marL="0" indent="0">
              <a:buNone/>
            </a:pPr>
            <a:r>
              <a:rPr lang="en" dirty="0">
                <a:ea typeface="+mn-lt"/>
                <a:cs typeface="+mn-lt"/>
              </a:rPr>
              <a:t>Who we are?</a:t>
            </a:r>
            <a:endParaRPr lang="en-US" dirty="0">
              <a:ea typeface="+mn-lt"/>
              <a:cs typeface="+mn-lt"/>
            </a:endParaRPr>
          </a:p>
          <a:p>
            <a:pPr>
              <a:buFont typeface="Arial" panose="05000000000000000000" pitchFamily="2" charset="2"/>
              <a:buChar char="•"/>
            </a:pPr>
            <a:r>
              <a:rPr lang="en" dirty="0">
                <a:ea typeface="+mn-lt"/>
                <a:cs typeface="+mn-lt"/>
              </a:rPr>
              <a:t>HPC@POLITO provides calculation and technical support resources for academic research and teaching</a:t>
            </a:r>
          </a:p>
          <a:p>
            <a:pPr marL="0" indent="0">
              <a:buNone/>
            </a:pPr>
            <a:r>
              <a:rPr lang="en" dirty="0">
                <a:ea typeface="+mn-lt"/>
                <a:cs typeface="+mn-lt"/>
              </a:rPr>
              <a:t>What do we do?</a:t>
            </a:r>
            <a:endParaRPr lang="en-US" dirty="0">
              <a:ea typeface="+mn-lt"/>
              <a:cs typeface="+mn-lt"/>
            </a:endParaRPr>
          </a:p>
          <a:p>
            <a:pPr>
              <a:buFont typeface="Arial" panose="05000000000000000000" pitchFamily="2" charset="2"/>
              <a:buChar char="•"/>
            </a:pPr>
            <a:r>
              <a:rPr lang="en" dirty="0">
                <a:ea typeface="+mn-lt"/>
                <a:cs typeface="+mn-lt"/>
              </a:rPr>
              <a:t>The initiative offers to teachers, researchers, fellows and doctoral students the opportunity to use the center's calculation systems for projects that have great computational needs</a:t>
            </a:r>
            <a:endParaRPr lang="en-US" dirty="0">
              <a:ea typeface="+mn-lt"/>
              <a:cs typeface="+mn-lt"/>
            </a:endParaRPr>
          </a:p>
          <a:p>
            <a:pPr>
              <a:buFont typeface="Arial" panose="05000000000000000000" pitchFamily="2" charset="2"/>
              <a:buChar char="•"/>
            </a:pPr>
            <a:r>
              <a:rPr lang="en" dirty="0">
                <a:ea typeface="+mn-lt"/>
                <a:cs typeface="+mn-lt"/>
              </a:rPr>
              <a:t>An engineering service helps users to fully exploit the potential of clusters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0C4DAA-FD42-4C1D-80C9-4B2B19CF21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DD124D-0B40-4A25-B90B-8DB7BB9A9481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97542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0711" y="435996"/>
            <a:ext cx="11158037" cy="701731"/>
          </a:xfrm>
        </p:spPr>
        <p:txBody>
          <a:bodyPr/>
          <a:lstStyle/>
          <a:p>
            <a:r>
              <a:rPr lang="en" dirty="0">
                <a:ea typeface="+mj-lt"/>
                <a:cs typeface="+mj-lt"/>
              </a:rPr>
              <a:t>HPC@POLITO Computing Center 2/2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FB47932-FC17-4949-83DC-01708B09D6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018" y="1716768"/>
            <a:ext cx="10794011" cy="5144339"/>
          </a:xfrm>
        </p:spPr>
        <p:txBody>
          <a:bodyPr anchor="t"/>
          <a:lstStyle/>
          <a:p>
            <a:pPr>
              <a:buFont typeface="Arial" panose="05000000000000000000" pitchFamily="2" charset="2"/>
              <a:buChar char="•"/>
            </a:pPr>
            <a:r>
              <a:rPr lang="en" sz="2400" dirty="0">
                <a:ea typeface="+mn-lt"/>
                <a:cs typeface="+mn-lt"/>
              </a:rPr>
              <a:t>How to get started?</a:t>
            </a:r>
            <a:endParaRPr lang="en-US" sz="2400">
              <a:ea typeface="+mn-lt"/>
              <a:cs typeface="+mn-lt"/>
            </a:endParaRPr>
          </a:p>
          <a:p>
            <a:pPr>
              <a:buFont typeface="Arial" panose="05000000000000000000" pitchFamily="2" charset="2"/>
              <a:buChar char="•"/>
            </a:pPr>
            <a:r>
              <a:rPr lang="en" sz="2400" dirty="0">
                <a:ea typeface="+mn-lt"/>
                <a:cs typeface="+mn-lt"/>
              </a:rPr>
              <a:t>The request for use can always be submitted</a:t>
            </a:r>
            <a:endParaRPr lang="en-US" sz="2400">
              <a:ea typeface="+mn-lt"/>
              <a:cs typeface="+mn-lt"/>
            </a:endParaRPr>
          </a:p>
          <a:p>
            <a:pPr>
              <a:buFont typeface="Arial" panose="05000000000000000000" pitchFamily="2" charset="2"/>
              <a:buChar char="•"/>
            </a:pPr>
            <a:r>
              <a:rPr lang="en" sz="2400" dirty="0">
                <a:ea typeface="+mn-lt"/>
                <a:cs typeface="+mn-lt"/>
              </a:rPr>
              <a:t>User data will be included on our site (</a:t>
            </a:r>
            <a:r>
              <a:rPr lang="en" sz="2400" dirty="0">
                <a:ea typeface="+mn-lt"/>
                <a:cs typeface="+mn-lt"/>
                <a:hlinkClick r:id="rId2"/>
              </a:rPr>
              <a:t>http://hpc.polito.it</a:t>
            </a:r>
            <a:r>
              <a:rPr lang="en" sz="2400" dirty="0">
                <a:ea typeface="+mn-lt"/>
                <a:cs typeface="+mn-lt"/>
              </a:rPr>
              <a:t>) and on any reports</a:t>
            </a:r>
            <a:endParaRPr lang="en-US" sz="2400" dirty="0">
              <a:ea typeface="+mn-lt"/>
              <a:cs typeface="+mn-lt"/>
            </a:endParaRPr>
          </a:p>
          <a:p>
            <a:pPr>
              <a:buFont typeface="Arial" panose="05000000000000000000" pitchFamily="2" charset="2"/>
              <a:buChar char="•"/>
            </a:pPr>
            <a:r>
              <a:rPr lang="en" sz="2400" dirty="0">
                <a:ea typeface="+mn-lt"/>
                <a:cs typeface="+mn-lt"/>
              </a:rPr>
              <a:t>The user agrees to cite the center in his publications</a:t>
            </a:r>
            <a:endParaRPr lang="en-US" sz="2400" dirty="0">
              <a:ea typeface="+mn-lt"/>
              <a:cs typeface="+mn-lt"/>
            </a:endParaRPr>
          </a:p>
          <a:p>
            <a:pPr>
              <a:buFont typeface="Arial" panose="05000000000000000000" pitchFamily="2" charset="2"/>
              <a:buChar char="•"/>
            </a:pPr>
            <a:r>
              <a:rPr lang="en" sz="2400" dirty="0">
                <a:ea typeface="+mn-lt"/>
                <a:cs typeface="+mn-lt"/>
              </a:rPr>
              <a:t>Planned activities:</a:t>
            </a:r>
            <a:endParaRPr lang="en-US" sz="2400" dirty="0">
              <a:ea typeface="+mn-lt"/>
              <a:cs typeface="+mn-lt"/>
            </a:endParaRPr>
          </a:p>
          <a:p>
            <a:pPr lvl="1">
              <a:buFont typeface="Arial" panose="05000000000000000000" pitchFamily="2" charset="2"/>
              <a:buChar char="•"/>
            </a:pPr>
            <a:r>
              <a:rPr lang="en" sz="2000" dirty="0">
                <a:ea typeface="+mn-lt"/>
                <a:cs typeface="+mn-lt"/>
              </a:rPr>
              <a:t>Academic research</a:t>
            </a:r>
            <a:endParaRPr lang="en-US" sz="2000">
              <a:ea typeface="+mn-lt"/>
              <a:cs typeface="+mn-lt"/>
            </a:endParaRPr>
          </a:p>
          <a:p>
            <a:pPr lvl="1">
              <a:buFont typeface="Arial" panose="05000000000000000000" pitchFamily="2" charset="2"/>
              <a:buChar char="•"/>
            </a:pPr>
            <a:r>
              <a:rPr lang="en" sz="2000" dirty="0">
                <a:ea typeface="+mn-lt"/>
                <a:cs typeface="+mn-lt"/>
              </a:rPr>
              <a:t>Didactic courses</a:t>
            </a:r>
            <a:endParaRPr lang="en-US" sz="2000">
              <a:ea typeface="+mn-lt"/>
              <a:cs typeface="+mn-lt"/>
            </a:endParaRPr>
          </a:p>
          <a:p>
            <a:pPr lvl="1">
              <a:buFont typeface="Arial" panose="05000000000000000000" pitchFamily="2" charset="2"/>
              <a:buChar char="•"/>
            </a:pPr>
            <a:r>
              <a:rPr lang="en" sz="2000" dirty="0">
                <a:ea typeface="+mn-lt"/>
                <a:cs typeface="+mn-lt"/>
              </a:rPr>
              <a:t>Thesis activity</a:t>
            </a:r>
            <a:endParaRPr lang="en-US" sz="2000">
              <a:ea typeface="+mn-lt"/>
              <a:cs typeface="+mn-lt"/>
            </a:endParaRPr>
          </a:p>
          <a:p>
            <a:pPr lvl="1">
              <a:buFont typeface="Arial" panose="05000000000000000000" pitchFamily="2" charset="2"/>
              <a:buChar char="•"/>
            </a:pPr>
            <a:r>
              <a:rPr lang="en" sz="2000" dirty="0">
                <a:ea typeface="+mn-lt"/>
                <a:cs typeface="+mn-lt"/>
              </a:rPr>
              <a:t>Student teams</a:t>
            </a:r>
            <a:endParaRPr lang="en-US" sz="2000">
              <a:ea typeface="+mn-lt"/>
              <a:cs typeface="+mn-lt"/>
            </a:endParaRPr>
          </a:p>
          <a:p>
            <a:pPr>
              <a:buFont typeface="Arial" panose="05000000000000000000" pitchFamily="2" charset="2"/>
              <a:buChar char="•"/>
            </a:pPr>
            <a:r>
              <a:rPr lang="en" sz="2400" dirty="0">
                <a:ea typeface="+mn-lt"/>
                <a:cs typeface="+mn-lt"/>
              </a:rPr>
              <a:t>Clear rules and instructions:</a:t>
            </a:r>
            <a:endParaRPr lang="en-US" sz="2400">
              <a:ea typeface="+mn-lt"/>
              <a:cs typeface="+mn-lt"/>
            </a:endParaRPr>
          </a:p>
          <a:p>
            <a:pPr lvl="1">
              <a:buFont typeface="Arial" panose="05000000000000000000" pitchFamily="2" charset="2"/>
              <a:buChar char="•"/>
            </a:pPr>
            <a:r>
              <a:rPr lang="en" sz="2000" dirty="0">
                <a:ea typeface="+mn-lt"/>
                <a:cs typeface="+mn-lt"/>
              </a:rPr>
              <a:t>Center rules available online</a:t>
            </a:r>
            <a:endParaRPr lang="en-US" sz="2000">
              <a:ea typeface="+mn-lt"/>
              <a:cs typeface="+mn-lt"/>
            </a:endParaRPr>
          </a:p>
          <a:p>
            <a:pPr lvl="1">
              <a:buFont typeface="Arial" panose="05000000000000000000" pitchFamily="2" charset="2"/>
              <a:buChar char="•"/>
            </a:pPr>
            <a:r>
              <a:rPr lang="en" sz="2000" dirty="0">
                <a:ea typeface="+mn-lt"/>
                <a:cs typeface="+mn-lt"/>
              </a:rPr>
              <a:t>User manual available online in two languages</a:t>
            </a:r>
            <a:endParaRPr lang="en-US" sz="2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0C4DAA-FD42-4C1D-80C9-4B2B19CF21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DD124D-0B40-4A25-B90B-8DB7BB9A9481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94542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0711" y="435996"/>
            <a:ext cx="11158037" cy="701731"/>
          </a:xfrm>
        </p:spPr>
        <p:txBody>
          <a:bodyPr/>
          <a:lstStyle/>
          <a:p>
            <a:r>
              <a:rPr lang="en" dirty="0">
                <a:ea typeface="+mj-lt"/>
                <a:cs typeface="+mj-lt"/>
              </a:rPr>
              <a:t>The history of HPC@POLITO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FB47932-FC17-4949-83DC-01708B09D6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018" y="1825625"/>
            <a:ext cx="10784940" cy="4463982"/>
          </a:xfrm>
        </p:spPr>
        <p:txBody>
          <a:bodyPr anchor="t"/>
          <a:lstStyle/>
          <a:p>
            <a:pPr marL="0" indent="0">
              <a:buNone/>
            </a:pPr>
            <a:r>
              <a:rPr lang="en" sz="2400" dirty="0">
                <a:ea typeface="+mn-lt"/>
                <a:cs typeface="+mn-lt"/>
              </a:rPr>
              <a:t>When was the HPC@POLITO service born?</a:t>
            </a:r>
            <a:endParaRPr lang="en-US" dirty="0">
              <a:ea typeface="+mn-lt"/>
              <a:cs typeface="+mn-lt"/>
            </a:endParaRPr>
          </a:p>
          <a:p>
            <a:pPr marL="342900" indent="-342900">
              <a:buFont typeface="Arial" panose="05000000000000000000" pitchFamily="2" charset="2"/>
              <a:buChar char="•"/>
            </a:pPr>
            <a:r>
              <a:rPr lang="en" sz="2400" dirty="0">
                <a:ea typeface="+mn-lt"/>
                <a:cs typeface="+mn-lt"/>
              </a:rPr>
              <a:t>First proof of concept in 2008</a:t>
            </a:r>
            <a:endParaRPr lang="en-US" dirty="0">
              <a:ea typeface="+mn-lt"/>
              <a:cs typeface="+mn-lt"/>
            </a:endParaRPr>
          </a:p>
          <a:p>
            <a:pPr marL="685800" lvl="1" indent="-342900">
              <a:buFont typeface="Arial" panose="05000000000000000000" pitchFamily="2" charset="2"/>
              <a:buChar char="•"/>
            </a:pPr>
            <a:r>
              <a:rPr lang="en" sz="2000" dirty="0">
                <a:ea typeface="+mn-lt"/>
                <a:cs typeface="+mn-lt"/>
              </a:rPr>
              <a:t>CASPER</a:t>
            </a:r>
            <a:endParaRPr lang="en-US" sz="2000" dirty="0">
              <a:ea typeface="+mn-lt"/>
              <a:cs typeface="+mn-lt"/>
            </a:endParaRPr>
          </a:p>
          <a:p>
            <a:pPr marL="685800" lvl="1" indent="-342900">
              <a:buFont typeface="Arial" panose="05000000000000000000" pitchFamily="2" charset="2"/>
              <a:buChar char="•"/>
            </a:pPr>
            <a:r>
              <a:rPr lang="en" sz="2000" dirty="0">
                <a:ea typeface="+mn-lt"/>
                <a:cs typeface="+mn-lt"/>
              </a:rPr>
              <a:t>CASPER2</a:t>
            </a:r>
            <a:endParaRPr lang="en-US" sz="2000" dirty="0">
              <a:ea typeface="+mn-lt"/>
              <a:cs typeface="+mn-lt"/>
            </a:endParaRPr>
          </a:p>
          <a:p>
            <a:pPr marL="342900" indent="-342900">
              <a:buFont typeface="Arial" panose="05000000000000000000" pitchFamily="2" charset="2"/>
              <a:buChar char="•"/>
            </a:pPr>
            <a:r>
              <a:rPr lang="en" sz="2400" dirty="0">
                <a:ea typeface="+mn-lt"/>
                <a:cs typeface="+mn-lt"/>
              </a:rPr>
              <a:t>In 2010 "The DAUIN HPC Initiative" was born</a:t>
            </a:r>
            <a:endParaRPr lang="en-US" dirty="0">
              <a:ea typeface="+mn-lt"/>
              <a:cs typeface="+mn-lt"/>
            </a:endParaRPr>
          </a:p>
          <a:p>
            <a:pPr marL="685800" lvl="1" indent="-342900">
              <a:buFont typeface="Arial" panose="05000000000000000000" pitchFamily="2" charset="2"/>
              <a:buChar char="•"/>
            </a:pPr>
            <a:r>
              <a:rPr lang="en" sz="2000" dirty="0">
                <a:ea typeface="+mn-lt"/>
                <a:cs typeface="+mn-lt"/>
              </a:rPr>
              <a:t>CASPER3</a:t>
            </a:r>
            <a:endParaRPr lang="en-US" sz="2000" dirty="0">
              <a:ea typeface="+mn-lt"/>
              <a:cs typeface="+mn-lt"/>
            </a:endParaRPr>
          </a:p>
          <a:p>
            <a:pPr marL="342900" indent="-342900">
              <a:buFont typeface="Arial" panose="05000000000000000000" pitchFamily="2" charset="2"/>
              <a:buChar char="•"/>
            </a:pPr>
            <a:r>
              <a:rPr lang="en" sz="2400" dirty="0">
                <a:ea typeface="+mn-lt"/>
                <a:cs typeface="+mn-lt"/>
              </a:rPr>
              <a:t>In 2012, against the financing of the project by the </a:t>
            </a:r>
            <a:r>
              <a:rPr lang="en" sz="2400" dirty="0" err="1">
                <a:ea typeface="+mn-lt"/>
                <a:cs typeface="+mn-lt"/>
              </a:rPr>
              <a:t>BoG</a:t>
            </a:r>
            <a:r>
              <a:rPr lang="en" sz="2400" dirty="0">
                <a:ea typeface="+mn-lt"/>
                <a:cs typeface="+mn-lt"/>
              </a:rPr>
              <a:t>, the "The DAUIN HPC Initiative" service was renamed to "HPC@POLITO"</a:t>
            </a:r>
            <a:endParaRPr lang="en-US" dirty="0">
              <a:ea typeface="+mn-lt"/>
              <a:cs typeface="+mn-lt"/>
            </a:endParaRPr>
          </a:p>
          <a:p>
            <a:pPr marL="685800" lvl="1" indent="-342900">
              <a:buFont typeface="Arial" panose="05000000000000000000" pitchFamily="2" charset="2"/>
              <a:buChar char="•"/>
            </a:pPr>
            <a:r>
              <a:rPr lang="en" sz="2000" dirty="0">
                <a:ea typeface="+mn-lt"/>
                <a:cs typeface="+mn-lt"/>
              </a:rPr>
              <a:t>2013: CASPER</a:t>
            </a:r>
            <a:endParaRPr lang="en-US" sz="2000" dirty="0">
              <a:ea typeface="+mn-lt"/>
              <a:cs typeface="+mn-lt"/>
            </a:endParaRPr>
          </a:p>
          <a:p>
            <a:pPr marL="685800" lvl="1" indent="-342900">
              <a:buFont typeface="Arial" panose="05000000000000000000" pitchFamily="2" charset="2"/>
              <a:buChar char="•"/>
            </a:pPr>
            <a:r>
              <a:rPr lang="en" sz="2000" dirty="0">
                <a:ea typeface="+mn-lt"/>
                <a:cs typeface="+mn-lt"/>
              </a:rPr>
              <a:t>2015: HACTAR</a:t>
            </a:r>
            <a:endParaRPr lang="en-US" sz="2000" dirty="0"/>
          </a:p>
          <a:p>
            <a:pPr marL="685800" lvl="1" indent="-342900">
              <a:buFont typeface="Arial" panose="05000000000000000000" pitchFamily="2" charset="2"/>
              <a:buChar char="•"/>
            </a:pPr>
            <a:r>
              <a:rPr lang="en" sz="2000" dirty="0">
                <a:ea typeface="+mn-lt"/>
                <a:cs typeface="+mn-lt"/>
              </a:rPr>
              <a:t>2019: LEGION</a:t>
            </a:r>
            <a:endParaRPr lang="en" sz="2000" dirty="0"/>
          </a:p>
          <a:p>
            <a:pPr marL="0" indent="0">
              <a:buNone/>
            </a:pPr>
            <a:endParaRPr lang="en" sz="2400" dirty="0"/>
          </a:p>
          <a:p>
            <a:pPr marL="0" indent="0">
              <a:buNone/>
            </a:pPr>
            <a:endParaRPr lang="en" sz="2400" dirty="0">
              <a:ea typeface="+mn-lt"/>
              <a:cs typeface="+mn-lt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0C4DAA-FD42-4C1D-80C9-4B2B19CF21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DD124D-0B40-4A25-B90B-8DB7BB9A9481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57604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0711" y="435996"/>
            <a:ext cx="11158037" cy="701731"/>
          </a:xfrm>
        </p:spPr>
        <p:txBody>
          <a:bodyPr/>
          <a:lstStyle/>
          <a:p>
            <a:r>
              <a:rPr lang="en">
                <a:ea typeface="+mj-lt"/>
                <a:cs typeface="+mj-lt"/>
              </a:rPr>
              <a:t>Table of Contents</a:t>
            </a:r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FB47932-FC17-4949-83DC-01708B09D6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018" y="1825625"/>
            <a:ext cx="10415847" cy="4463982"/>
          </a:xfrm>
        </p:spPr>
        <p:txBody>
          <a:bodyPr anchor="t"/>
          <a:lstStyle/>
          <a:p>
            <a:pPr>
              <a:buFont typeface="Arial" panose="05000000000000000000" pitchFamily="2" charset="2"/>
              <a:buChar char="•"/>
            </a:pPr>
            <a:r>
              <a:rPr lang="en" dirty="0">
                <a:solidFill>
                  <a:schemeClr val="accent2">
                    <a:lumMod val="20000"/>
                    <a:lumOff val="80000"/>
                  </a:schemeClr>
                </a:solidFill>
                <a:ea typeface="+mn-lt"/>
                <a:cs typeface="+mn-lt"/>
              </a:rPr>
              <a:t>How the center is organized</a:t>
            </a:r>
            <a:endParaRPr lang="en-US">
              <a:solidFill>
                <a:schemeClr val="accent2">
                  <a:lumMod val="20000"/>
                  <a:lumOff val="80000"/>
                </a:schemeClr>
              </a:solidFill>
              <a:ea typeface="+mn-lt"/>
              <a:cs typeface="+mn-lt"/>
            </a:endParaRPr>
          </a:p>
          <a:p>
            <a:pPr>
              <a:buFont typeface="Arial" panose="05000000000000000000" pitchFamily="2" charset="2"/>
              <a:buChar char="•"/>
            </a:pPr>
            <a:r>
              <a:rPr lang="en" b="1" dirty="0">
                <a:ea typeface="+mn-lt"/>
                <a:cs typeface="+mn-lt"/>
              </a:rPr>
              <a:t>Our HPC infrastructure</a:t>
            </a:r>
            <a:endParaRPr lang="en-US">
              <a:solidFill>
                <a:srgbClr val="DADADA"/>
              </a:solidFill>
              <a:ea typeface="+mn-lt"/>
              <a:cs typeface="+mn-lt"/>
            </a:endParaRPr>
          </a:p>
          <a:p>
            <a:pPr>
              <a:buFont typeface="Arial" panose="05000000000000000000" pitchFamily="2" charset="2"/>
              <a:buChar char="•"/>
            </a:pPr>
            <a:r>
              <a:rPr lang="en" dirty="0">
                <a:solidFill>
                  <a:schemeClr val="accent2">
                    <a:lumMod val="20000"/>
                    <a:lumOff val="80000"/>
                  </a:schemeClr>
                </a:solidFill>
                <a:ea typeface="+mn-lt"/>
                <a:cs typeface="+mn-lt"/>
              </a:rPr>
              <a:t>New users and usage trends</a:t>
            </a:r>
          </a:p>
          <a:p>
            <a:pPr>
              <a:buFont typeface="Arial" panose="05000000000000000000" pitchFamily="2" charset="2"/>
              <a:buChar char="•"/>
            </a:pPr>
            <a:r>
              <a:rPr lang="en" dirty="0">
                <a:solidFill>
                  <a:schemeClr val="accent2">
                    <a:lumMod val="20000"/>
                    <a:lumOff val="80000"/>
                  </a:schemeClr>
                </a:solidFill>
                <a:ea typeface="+mn-lt"/>
                <a:cs typeface="+mn-lt"/>
              </a:rPr>
              <a:t>Future developments</a:t>
            </a:r>
            <a:endParaRPr lang="en-US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0C4DAA-FD42-4C1D-80C9-4B2B19CF21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DD124D-0B40-4A25-B90B-8DB7BB9A9481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377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1B411-082C-41EF-A402-A3EC1571B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+mj-lt"/>
                <a:cs typeface="+mj-lt"/>
              </a:rPr>
              <a:t>The CASPER cluster</a:t>
            </a:r>
            <a:endParaRPr lang="en-US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F2208BE9-197C-449A-9370-8E7CF841951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0465578"/>
              </p:ext>
            </p:extLst>
          </p:nvPr>
        </p:nvGraphicFramePr>
        <p:xfrm>
          <a:off x="652248" y="1244439"/>
          <a:ext cx="10415586" cy="4623402"/>
        </p:xfrm>
        <a:graphic>
          <a:graphicData uri="http://schemas.openxmlformats.org/drawingml/2006/table">
            <a:tbl>
              <a:tblPr bandCol="1">
                <a:tableStyleId>{616DA210-FB5B-4158-B5E0-FEB733F419BA}</a:tableStyleId>
              </a:tblPr>
              <a:tblGrid>
                <a:gridCol w="5207793">
                  <a:extLst>
                    <a:ext uri="{9D8B030D-6E8A-4147-A177-3AD203B41FA5}">
                      <a16:colId xmlns:a16="http://schemas.microsoft.com/office/drawing/2014/main" val="3499976783"/>
                    </a:ext>
                  </a:extLst>
                </a:gridCol>
                <a:gridCol w="5207793">
                  <a:extLst>
                    <a:ext uri="{9D8B030D-6E8A-4147-A177-3AD203B41FA5}">
                      <a16:colId xmlns:a16="http://schemas.microsoft.com/office/drawing/2014/main" val="1195644887"/>
                    </a:ext>
                  </a:extLst>
                </a:gridCol>
              </a:tblGrid>
              <a:tr h="645762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noProof="0" dirty="0"/>
                        <a:t>Architecture</a:t>
                      </a:r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noProof="0" dirty="0"/>
                        <a:t>Linux </a:t>
                      </a:r>
                      <a:r>
                        <a:rPr lang="en-US" sz="1800" u="none" strike="noStrike" noProof="0" err="1"/>
                        <a:t>Infiniband</a:t>
                      </a:r>
                      <a:r>
                        <a:rPr lang="en-US" sz="1800" u="none" strike="noStrike" noProof="0" dirty="0"/>
                        <a:t>-DDR MIMD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noProof="0" dirty="0"/>
                        <a:t>Distributed Shared-Memory Cluster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070128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noProof="0" dirty="0"/>
                        <a:t>Node Interconnect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noProof="0" err="1"/>
                        <a:t>Infiniband</a:t>
                      </a:r>
                      <a:r>
                        <a:rPr lang="en-US" sz="1800" u="none" strike="noStrike" noProof="0" dirty="0"/>
                        <a:t> DDR 20 Gb/s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276172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noProof="0" dirty="0"/>
                        <a:t>Service Network</a:t>
                      </a:r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noProof="0" dirty="0"/>
                        <a:t>Gigabit Ethernet 1 Gb/s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720653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noProof="0" dirty="0"/>
                        <a:t>CPU Model</a:t>
                      </a:r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>
                          <a:latin typeface="Century Gothic"/>
                        </a:rPr>
                        <a:t>2x AMD Opteron 6276/6376 (Bulldozer) 2.3 GHz (turbo 3.0 GHz) 16 cores</a:t>
                      </a:r>
                      <a:endParaRPr lang="en-US" b="0" i="0">
                        <a:latin typeface="Century Gothic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506951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noProof="0" dirty="0"/>
                        <a:t>Sustained performance</a:t>
                      </a:r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noProof="0"/>
                        <a:t>4.360 TFLOPS</a:t>
                      </a:r>
                      <a:r>
                        <a:rPr lang="en-US" sz="1800" b="0" i="0" u="none" strike="noStrike" noProof="0"/>
                        <a:t> (last update: 2014)</a:t>
                      </a:r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054844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noProof="0" dirty="0"/>
                        <a:t>Peak performance</a:t>
                      </a:r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noProof="0">
                          <a:latin typeface="Century Gothic"/>
                        </a:rPr>
                        <a:t>5.658 TFLOPS</a:t>
                      </a:r>
                      <a:r>
                        <a:rPr lang="en-US" sz="1800" b="0" i="0" u="none" strike="noStrike" noProof="0">
                          <a:latin typeface="Century Gothic"/>
                        </a:rPr>
                        <a:t> (last update: 2014)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471609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noProof="0" dirty="0"/>
                        <a:t>Computing Cores</a:t>
                      </a:r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>
                          <a:latin typeface="Century Gothic"/>
                        </a:rPr>
                        <a:t>512</a:t>
                      </a:r>
                      <a:endParaRPr lang="en-US" sz="1800" u="none" strike="noStrike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940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noProof="0" dirty="0"/>
                        <a:t>Number of Nodes</a:t>
                      </a:r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noProof="0"/>
                        <a:t>16</a:t>
                      </a:r>
                      <a:endParaRPr lang="en-US" sz="1800" u="none" strike="noStrike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47813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noProof="0" dirty="0"/>
                        <a:t>Total RAM Memory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noProof="0"/>
                        <a:t>2 TB DDR3 REGISTERED ECC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433323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noProof="0" dirty="0"/>
                        <a:t>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>
                          <a:latin typeface="Century Gothic"/>
                        </a:rPr>
                        <a:t>Centos 7.4.1708 - OpenHPC 1.3.4</a:t>
                      </a:r>
                      <a:endParaRPr lang="en-US" sz="1800" u="none" strike="noStrike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275753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noProof="0" dirty="0"/>
                        <a:t>Scheduler</a:t>
                      </a:r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>
                          <a:latin typeface="Century Gothic"/>
                        </a:rPr>
                        <a:t>SLURM 17.11.5</a:t>
                      </a:r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10999291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BAC5E6-1C78-4D7A-BB23-26004CE848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DD124D-0B40-4A25-B90B-8DB7BB9A9481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0930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1B411-082C-41EF-A402-A3EC1571B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+mj-lt"/>
                <a:cs typeface="+mj-lt"/>
              </a:rPr>
              <a:t>The HACTAR cluster</a:t>
            </a:r>
            <a:endParaRPr lang="en-US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F2208BE9-197C-449A-9370-8E7CF841951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8895041"/>
              </p:ext>
            </p:extLst>
          </p:nvPr>
        </p:nvGraphicFramePr>
        <p:xfrm>
          <a:off x="652248" y="970595"/>
          <a:ext cx="10415584" cy="5263482"/>
        </p:xfrm>
        <a:graphic>
          <a:graphicData uri="http://schemas.openxmlformats.org/drawingml/2006/table">
            <a:tbl>
              <a:tblPr bandCol="1">
                <a:tableStyleId>{616DA210-FB5B-4158-B5E0-FEB733F419BA}</a:tableStyleId>
              </a:tblPr>
              <a:tblGrid>
                <a:gridCol w="5207792">
                  <a:extLst>
                    <a:ext uri="{9D8B030D-6E8A-4147-A177-3AD203B41FA5}">
                      <a16:colId xmlns:a16="http://schemas.microsoft.com/office/drawing/2014/main" val="3499976783"/>
                    </a:ext>
                  </a:extLst>
                </a:gridCol>
                <a:gridCol w="5207792">
                  <a:extLst>
                    <a:ext uri="{9D8B030D-6E8A-4147-A177-3AD203B41FA5}">
                      <a16:colId xmlns:a16="http://schemas.microsoft.com/office/drawing/2014/main" val="1195644887"/>
                    </a:ext>
                  </a:extLst>
                </a:gridCol>
              </a:tblGrid>
              <a:tr h="645762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noProof="0" dirty="0"/>
                        <a:t>Architecture</a:t>
                      </a:r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 dirty="0">
                          <a:latin typeface="Century Gothic"/>
                        </a:rPr>
                        <a:t>Linux </a:t>
                      </a:r>
                      <a:r>
                        <a:rPr lang="en-US" sz="1800" b="0" i="0" u="none" strike="noStrike" noProof="0" err="1">
                          <a:latin typeface="Century Gothic"/>
                        </a:rPr>
                        <a:t>Infiniband</a:t>
                      </a:r>
                      <a:r>
                        <a:rPr lang="en-US" sz="1800" b="0" i="0" u="none" strike="noStrike" noProof="0" dirty="0">
                          <a:latin typeface="Century Gothic"/>
                        </a:rPr>
                        <a:t>-QDR MIMD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 dirty="0">
                          <a:latin typeface="Century Gothic"/>
                        </a:rPr>
                        <a:t>Distributed Shared-Memory Cluster</a:t>
                      </a:r>
                      <a:endParaRPr lang="en-US" b="0" i="0" dirty="0">
                        <a:latin typeface="Century Gothic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070128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noProof="0" dirty="0"/>
                        <a:t>Node Interconnect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 err="1">
                          <a:latin typeface="Century Gothic"/>
                        </a:rPr>
                        <a:t>Infiniband</a:t>
                      </a:r>
                      <a:r>
                        <a:rPr lang="en-US" sz="1800" b="0" i="0" u="none" strike="noStrike" noProof="0" dirty="0">
                          <a:latin typeface="Century Gothic"/>
                        </a:rPr>
                        <a:t> QDR 40 Gb/s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276172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noProof="0" dirty="0"/>
                        <a:t>Service Network</a:t>
                      </a:r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noProof="0" dirty="0"/>
                        <a:t>Gigabit Ethernet 1 Gb/s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720653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noProof="0" dirty="0"/>
                        <a:t>CPU Model</a:t>
                      </a:r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 dirty="0"/>
                        <a:t>2x Intel Xeon E5-2680 v3 2.50 GHz</a:t>
                      </a:r>
                      <a:endParaRPr lang="en-US" dirty="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 dirty="0"/>
                        <a:t>(turbo 3.3 GHz) 12 cores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50695138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noProof="0" dirty="0"/>
                        <a:t>GPU Model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 dirty="0">
                          <a:latin typeface="Century Gothic"/>
                        </a:rPr>
                        <a:t>2x </a:t>
                      </a:r>
                      <a:r>
                        <a:rPr lang="en-US" sz="1800" b="0" i="0" u="none" strike="noStrike" noProof="0" dirty="0" err="1">
                          <a:latin typeface="Century Gothic"/>
                        </a:rPr>
                        <a:t>nVidia</a:t>
                      </a:r>
                      <a:r>
                        <a:rPr lang="en-US" sz="1800" b="0" i="0" u="none" strike="noStrike" noProof="0" dirty="0">
                          <a:latin typeface="Century Gothic"/>
                        </a:rPr>
                        <a:t> Tesla K40 12 GB 2880 cores (on 1 nodes)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873084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noProof="0" dirty="0"/>
                        <a:t>Sustained performance</a:t>
                      </a:r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noProof="0" dirty="0"/>
                        <a:t>20.13 TFLOPS</a:t>
                      </a:r>
                      <a:r>
                        <a:rPr lang="en-US" sz="1800" b="0" i="0" u="none" strike="noStrike" noProof="0" dirty="0"/>
                        <a:t> (last update: </a:t>
                      </a:r>
                      <a:r>
                        <a:rPr lang="en-US" sz="1800" b="0" i="0" u="none" strike="noStrike" noProof="0" dirty="0" err="1"/>
                        <a:t>june</a:t>
                      </a:r>
                      <a:r>
                        <a:rPr lang="en-US" sz="1800" b="0" i="0" u="none" strike="noStrike" noProof="0" dirty="0"/>
                        <a:t> 2018)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054844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noProof="0" dirty="0"/>
                        <a:t>Peak performance</a:t>
                      </a:r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noProof="0" dirty="0">
                          <a:latin typeface="Century Gothic"/>
                        </a:rPr>
                        <a:t>25.61 TFLOPS</a:t>
                      </a:r>
                      <a:r>
                        <a:rPr lang="en-US" sz="1800" b="0" i="0" u="none" strike="noStrike" noProof="0" dirty="0">
                          <a:latin typeface="Century Gothic"/>
                        </a:rPr>
                        <a:t> (last update: </a:t>
                      </a:r>
                      <a:r>
                        <a:rPr lang="en-US" sz="1800" b="0" i="0" u="none" strike="noStrike" noProof="0" dirty="0" err="1">
                          <a:latin typeface="Century Gothic"/>
                        </a:rPr>
                        <a:t>june</a:t>
                      </a:r>
                      <a:r>
                        <a:rPr lang="en-US" sz="1800" b="0" i="0" u="none" strike="noStrike" noProof="0" dirty="0">
                          <a:latin typeface="Century Gothic"/>
                        </a:rPr>
                        <a:t> 2018)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471609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noProof="0" dirty="0"/>
                        <a:t>Computing Cores</a:t>
                      </a:r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 dirty="0"/>
                        <a:t>696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940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noProof="0" dirty="0"/>
                        <a:t>Number of Nodes</a:t>
                      </a:r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noProof="0" dirty="0"/>
                        <a:t>29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47813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noProof="0" dirty="0"/>
                        <a:t>Total RAM Memory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 dirty="0"/>
                        <a:t>3.6 TB DDR4 REGISTERED ECC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433323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noProof="0" dirty="0"/>
                        <a:t>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 dirty="0">
                          <a:latin typeface="Century Gothic"/>
                        </a:rPr>
                        <a:t>Centos 7.4.1708 - </a:t>
                      </a:r>
                      <a:r>
                        <a:rPr lang="en-US" sz="1800" b="0" i="0" u="none" strike="noStrike" noProof="0" dirty="0" err="1">
                          <a:latin typeface="Century Gothic"/>
                        </a:rPr>
                        <a:t>OpenHPC</a:t>
                      </a:r>
                      <a:r>
                        <a:rPr lang="en-US" sz="1800" b="0" i="0" u="none" strike="noStrike" noProof="0" dirty="0">
                          <a:latin typeface="Century Gothic"/>
                        </a:rPr>
                        <a:t> 1.3.4</a:t>
                      </a:r>
                      <a:endParaRPr lang="en-US" sz="1800" u="none" strike="noStrike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275753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noProof="0" dirty="0"/>
                        <a:t>Scheduler</a:t>
                      </a:r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 dirty="0">
                          <a:latin typeface="Century Gothic"/>
                        </a:rPr>
                        <a:t>SLURM 17.11.5</a:t>
                      </a:r>
                      <a:endParaRPr lang="en-US" sz="1800" u="none" strike="noStrike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10999291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BAC5E6-1C78-4D7A-BB23-26004CE848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DD124D-0B40-4A25-B90B-8DB7BB9A9481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529878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Personalizzato 3">
      <a:dk1>
        <a:srgbClr val="444444"/>
      </a:dk1>
      <a:lt1>
        <a:srgbClr val="EFEEEA"/>
      </a:lt1>
      <a:dk2>
        <a:srgbClr val="444444"/>
      </a:dk2>
      <a:lt2>
        <a:srgbClr val="EFEEEA"/>
      </a:lt2>
      <a:accent1>
        <a:srgbClr val="EFEEEA"/>
      </a:accent1>
      <a:accent2>
        <a:srgbClr val="444444"/>
      </a:accent2>
      <a:accent3>
        <a:srgbClr val="E72B37"/>
      </a:accent3>
      <a:accent4>
        <a:srgbClr val="3C9AA0"/>
      </a:accent4>
      <a:accent5>
        <a:srgbClr val="E72B37"/>
      </a:accent5>
      <a:accent6>
        <a:srgbClr val="3C9AA0"/>
      </a:accent6>
      <a:hlink>
        <a:srgbClr val="E72B37"/>
      </a:hlink>
      <a:folHlink>
        <a:srgbClr val="3C9AA0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2309</TotalTime>
  <Words>17</Words>
  <Application>Microsoft Office PowerPoint</Application>
  <PresentationFormat>Widescreen</PresentationFormat>
  <Paragraphs>7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Tema di Office</vt:lpstr>
      <vt:lpstr>HPC@POLITO</vt:lpstr>
      <vt:lpstr>Agenda</vt:lpstr>
      <vt:lpstr>Table of Contents</vt:lpstr>
      <vt:lpstr>HPC@POLITO Computing Center 1/2</vt:lpstr>
      <vt:lpstr>HPC@POLITO Computing Center 2/2</vt:lpstr>
      <vt:lpstr>The history of HPC@POLITO</vt:lpstr>
      <vt:lpstr>Table of Contents</vt:lpstr>
      <vt:lpstr>The CASPER cluster</vt:lpstr>
      <vt:lpstr>The HACTAR cluster</vt:lpstr>
      <vt:lpstr>The LEGION cluster</vt:lpstr>
      <vt:lpstr>The STORAGE serving clusters</vt:lpstr>
      <vt:lpstr>Some available software</vt:lpstr>
      <vt:lpstr>HPC for Machine Learning, Deep Learning and Artificial Intelligence</vt:lpstr>
      <vt:lpstr>Table of Contents</vt:lpstr>
      <vt:lpstr>PowerPoint Presentation</vt:lpstr>
      <vt:lpstr>PowerPoint Presentation</vt:lpstr>
      <vt:lpstr>PowerPoint Presentation</vt:lpstr>
      <vt:lpstr>PowerPoint Presentation</vt:lpstr>
      <vt:lpstr>Table of Contents</vt:lpstr>
      <vt:lpstr>Hardware upgrades</vt:lpstr>
      <vt:lpstr>New software features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CAVALIERE  MONICA</dc:creator>
  <cp:lastModifiedBy>DRAGO  IDILIO</cp:lastModifiedBy>
  <cp:revision>1091</cp:revision>
  <dcterms:created xsi:type="dcterms:W3CDTF">2019-06-25T15:59:23Z</dcterms:created>
  <dcterms:modified xsi:type="dcterms:W3CDTF">2020-01-17T08:17:27Z</dcterms:modified>
</cp:coreProperties>
</file>