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3" r:id="rId2"/>
    <p:sldId id="292" r:id="rId3"/>
    <p:sldId id="293" r:id="rId4"/>
    <p:sldId id="298" r:id="rId5"/>
    <p:sldId id="296" r:id="rId6"/>
    <p:sldId id="295" r:id="rId7"/>
    <p:sldId id="301" r:id="rId8"/>
    <p:sldId id="297" r:id="rId9"/>
    <p:sldId id="302" r:id="rId10"/>
    <p:sldId id="300" r:id="rId11"/>
    <p:sldId id="294" r:id="rId12"/>
    <p:sldId id="299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AGO  IDILIO" initials="DI" lastIdx="1" clrIdx="0">
    <p:extLst>
      <p:ext uri="{19B8F6BF-5375-455C-9EA6-DF929625EA0E}">
        <p15:presenceInfo xmlns:p15="http://schemas.microsoft.com/office/powerpoint/2012/main" userId="S::idilio.drago@polito.it::306c8b9a-6dcc-4418-8b28-8c4c9c5c75b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72B37"/>
    <a:srgbClr val="336600"/>
    <a:srgbClr val="EBEBE3"/>
    <a:srgbClr val="EFEE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52B359-93D8-995D-4CA4-B7A65AFEC82A}" v="24" dt="2020-01-13T16:20:04.858"/>
    <p1510:client id="{C78F66B0-A601-409E-A2D8-C93FBACFE843}" v="47" dt="2019-11-07T23:50:35.226"/>
    <p1510:client id="{EA510A26-5B7D-49D2-BC03-44F76290918A}" v="25" dt="2020-01-13T16:16:05.2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1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2" y="312"/>
      </p:cViewPr>
      <p:guideLst>
        <p:guide orient="horz" pos="2160"/>
        <p:guide pos="3840"/>
        <p:guide orient="horz" pos="8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98"/>
    </p:cViewPr>
  </p:sorterViewPr>
  <p:notesViewPr>
    <p:cSldViewPr snapToGrid="0" showGuides="1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949B4-6F50-46BE-9D1B-C5AD4170355E}" type="datetimeFigureOut">
              <a:rPr lang="it-IT" smtClean="0"/>
              <a:t>16/01/2020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4AC29-6B84-493A-B980-74250216A2F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403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C60D6-BF27-435A-B12C-C7E9E1EEE8F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63CE3-B6EE-4A81-A318-FFCC42E6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7">
            <a:extLst>
              <a:ext uri="{FF2B5EF4-FFF2-40B4-BE49-F238E27FC236}">
                <a16:creationId xmlns:a16="http://schemas.microsoft.com/office/drawing/2014/main" id="{B03163D2-2E47-4044-B272-DA8DC2B37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549" y="0"/>
            <a:ext cx="237245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10655A-6C9D-4F17-81BA-FEBAC6DEBAB5}"/>
              </a:ext>
            </a:extLst>
          </p:cNvPr>
          <p:cNvSpPr/>
          <p:nvPr userDrawn="1"/>
        </p:nvSpPr>
        <p:spPr>
          <a:xfrm>
            <a:off x="0" y="5974082"/>
            <a:ext cx="12192000" cy="883920"/>
          </a:xfrm>
          <a:prstGeom prst="rect">
            <a:avLst/>
          </a:prstGeom>
          <a:solidFill>
            <a:srgbClr val="EBE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1D45F6-42D3-4E92-A54D-D42F8A0E56AD}"/>
              </a:ext>
            </a:extLst>
          </p:cNvPr>
          <p:cNvSpPr/>
          <p:nvPr userDrawn="1"/>
        </p:nvSpPr>
        <p:spPr>
          <a:xfrm>
            <a:off x="11754194" y="4931229"/>
            <a:ext cx="437806" cy="1926771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 userDrawn="1">
            <p:ph type="title"/>
          </p:nvPr>
        </p:nvSpPr>
        <p:spPr>
          <a:xfrm>
            <a:off x="642026" y="3429000"/>
            <a:ext cx="9177523" cy="590931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36" y="336174"/>
            <a:ext cx="1941576" cy="883920"/>
          </a:xfrm>
          <a:prstGeom prst="rect">
            <a:avLst/>
          </a:prstGeom>
        </p:spPr>
      </p:pic>
      <p:sp>
        <p:nvSpPr>
          <p:cNvPr id="10" name="Segnaposto testo 9"/>
          <p:cNvSpPr>
            <a:spLocks noGrp="1"/>
          </p:cNvSpPr>
          <p:nvPr userDrawn="1">
            <p:ph type="body" sz="quarter" idx="10"/>
          </p:nvPr>
        </p:nvSpPr>
        <p:spPr>
          <a:xfrm>
            <a:off x="642026" y="4213794"/>
            <a:ext cx="9135336" cy="4801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336600"/>
                </a:solidFill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070DF0-5E11-44CF-9500-C25F0E4122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2334" y="6154010"/>
            <a:ext cx="5848350" cy="676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C90AAC-8F9B-436D-8B44-A210542B3AA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2026" y="6003860"/>
            <a:ext cx="757326" cy="7573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FE15A0-DB99-47AD-8840-2109F7922D7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10023" y="6003860"/>
            <a:ext cx="763622" cy="7636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141C97-AB95-4030-AE9F-905181526072}"/>
              </a:ext>
            </a:extLst>
          </p:cNvPr>
          <p:cNvSpPr txBox="1"/>
          <p:nvPr userDrawn="1"/>
        </p:nvSpPr>
        <p:spPr>
          <a:xfrm>
            <a:off x="5720394" y="5951838"/>
            <a:ext cx="1416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Sponsored by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13923178-2635-47F9-BAD2-C6E253BC6E2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002" y="16474"/>
            <a:ext cx="5950212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62D27-7BDD-4936-9B8B-AA3C81775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86" y="269308"/>
            <a:ext cx="11110412" cy="7017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713F1-6BDD-4E2F-BC29-AC0AC2A74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8" y="1825625"/>
            <a:ext cx="10415847" cy="18446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19F8314E-9246-418D-BEBA-9FA8121A5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3086" y="6320357"/>
            <a:ext cx="573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D124D-0B40-4A25-B90B-8DB7BB9A948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7540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d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BCF39-4195-4F4D-923B-99BE6CF4D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egnaposto numero diapositiva 5">
            <a:extLst>
              <a:ext uri="{FF2B5EF4-FFF2-40B4-BE49-F238E27FC236}">
                <a16:creationId xmlns:a16="http://schemas.microsoft.com/office/drawing/2014/main" id="{658674CA-4484-4A73-A364-D873C43CD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3086" y="6320357"/>
            <a:ext cx="573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D124D-0B40-4A25-B90B-8DB7BB9A948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0056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>
            <a:extLst>
              <a:ext uri="{FF2B5EF4-FFF2-40B4-BE49-F238E27FC236}">
                <a16:creationId xmlns:a16="http://schemas.microsoft.com/office/drawing/2014/main" id="{1E5C5637-5F88-4E91-BD9C-7C9A6CA21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3086" y="6320357"/>
            <a:ext cx="573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D124D-0B40-4A25-B90B-8DB7BB9A9481}" type="slidenum">
              <a:rPr lang="it-IT" smtClean="0"/>
              <a:t>‹#›</a:t>
            </a:fld>
            <a:endParaRPr lang="it-IT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DE34CD87-738E-4D3E-A661-8BC7DC6FFA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70" y="5980513"/>
            <a:ext cx="3785944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Vuo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85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E770FEE-39B6-409B-AB84-82E09C4A4913}"/>
              </a:ext>
            </a:extLst>
          </p:cNvPr>
          <p:cNvGrpSpPr/>
          <p:nvPr userDrawn="1"/>
        </p:nvGrpSpPr>
        <p:grpSpPr>
          <a:xfrm>
            <a:off x="9819549" y="0"/>
            <a:ext cx="2372451" cy="6858000"/>
            <a:chOff x="9819549" y="0"/>
            <a:chExt cx="2372451" cy="6858000"/>
          </a:xfrm>
        </p:grpSpPr>
        <p:pic>
          <p:nvPicPr>
            <p:cNvPr id="8" name="Immagine 7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9549" y="0"/>
              <a:ext cx="2372451" cy="6858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FF21A71-7428-485A-A09A-200A01AEF2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1753850" y="4933950"/>
              <a:ext cx="438150" cy="1924050"/>
            </a:xfrm>
            <a:prstGeom prst="rect">
              <a:avLst/>
            </a:prstGeom>
          </p:spPr>
        </p:pic>
      </p:grp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53086" y="269308"/>
            <a:ext cx="11110412" cy="7017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6FF00DC-6E4F-4AA4-A45D-2522A9BE073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577" y="6095934"/>
            <a:ext cx="3785944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7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4" r:id="rId2"/>
    <p:sldLayoutId id="2147483661" r:id="rId3"/>
    <p:sldLayoutId id="2147483655" r:id="rId4"/>
    <p:sldLayoutId id="2147483660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36600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41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4D696-ADF1-4F3F-ACD1-E1AB25ED5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BigData@Polito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554477-01C2-420D-9DC2-6C7F30D97D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14766" y="4778431"/>
            <a:ext cx="5180649" cy="48013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/>
              <a:t>Idilio Drago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90E47A-7617-4286-814E-2882A46FE0C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2026" y="4019931"/>
            <a:ext cx="8729663" cy="6477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Scalable Big Data Processing for Research</a:t>
            </a:r>
          </a:p>
        </p:txBody>
      </p:sp>
    </p:spTree>
    <p:extLst>
      <p:ext uri="{BB962C8B-B14F-4D97-AF65-F5344CB8AC3E}">
        <p14:creationId xmlns:p14="http://schemas.microsoft.com/office/powerpoint/2010/main" val="2117765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3086" y="269308"/>
            <a:ext cx="11110412" cy="701731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 does it work?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C4DAA-FD42-4C1D-80C9-4B2B19CF2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DD124D-0B40-4A25-B90B-8DB7BB9A9481}" type="slidenum">
              <a:rPr lang="it-IT" smtClean="0"/>
              <a:t>10</a:t>
            </a:fld>
            <a:endParaRPr lang="it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9F7AC3-7652-40BF-B746-F78C9178B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6324" y="0"/>
            <a:ext cx="3495675" cy="172751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02C5854-614B-4583-9DBE-71A7D5C4D667}"/>
              </a:ext>
            </a:extLst>
          </p:cNvPr>
          <p:cNvGrpSpPr/>
          <p:nvPr/>
        </p:nvGrpSpPr>
        <p:grpSpPr>
          <a:xfrm>
            <a:off x="7496000" y="1"/>
            <a:ext cx="2667174" cy="1727514"/>
            <a:chOff x="7496000" y="1"/>
            <a:chExt cx="2667174" cy="172751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FE3AC04-E4B4-43DD-AE5E-F41C23F0E90E}"/>
                </a:ext>
              </a:extLst>
            </p:cNvPr>
            <p:cNvSpPr/>
            <p:nvPr/>
          </p:nvSpPr>
          <p:spPr>
            <a:xfrm>
              <a:off x="8696324" y="1"/>
              <a:ext cx="1466850" cy="1727514"/>
            </a:xfrm>
            <a:prstGeom prst="rect">
              <a:avLst/>
            </a:prstGeom>
            <a:noFill/>
            <a:ln w="76200">
              <a:solidFill>
                <a:srgbClr val="E72B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close up of a sign&#10;&#10;Description automatically generated">
              <a:extLst>
                <a:ext uri="{FF2B5EF4-FFF2-40B4-BE49-F238E27FC236}">
                  <a16:creationId xmlns:a16="http://schemas.microsoft.com/office/drawing/2014/main" id="{3499B42F-855D-4BA9-96B3-D796D00E1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000" y="21104"/>
              <a:ext cx="986803" cy="1143795"/>
            </a:xfrm>
            <a:prstGeom prst="rect">
              <a:avLst/>
            </a:prstGeom>
          </p:spPr>
        </p:pic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835EECC-30E2-486E-B452-9C1265B51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70043"/>
            <a:ext cx="6414414" cy="4442675"/>
          </a:xfrm>
        </p:spPr>
        <p:txBody>
          <a:bodyPr/>
          <a:lstStyle/>
          <a:p>
            <a:r>
              <a:rPr lang="en-US" sz="2400" b="1" dirty="0"/>
              <a:t>Web-based</a:t>
            </a:r>
            <a:r>
              <a:rPr lang="en-US" sz="2400" dirty="0"/>
              <a:t> access</a:t>
            </a:r>
            <a:endParaRPr lang="en-US" sz="2400" b="1" dirty="0"/>
          </a:p>
          <a:p>
            <a:r>
              <a:rPr lang="en-US" sz="2400" b="1" dirty="0"/>
              <a:t>Spawn</a:t>
            </a:r>
            <a:r>
              <a:rPr lang="en-US" sz="2400" dirty="0"/>
              <a:t> a container image</a:t>
            </a:r>
          </a:p>
          <a:p>
            <a:pPr lvl="1"/>
            <a:r>
              <a:rPr lang="en-US" sz="2000" dirty="0"/>
              <a:t>Terminal, </a:t>
            </a:r>
            <a:r>
              <a:rPr lang="en-US" sz="2000" dirty="0" err="1"/>
              <a:t>iPython</a:t>
            </a:r>
            <a:r>
              <a:rPr lang="en-US" sz="2000" dirty="0"/>
              <a:t>, Notebooks...</a:t>
            </a:r>
          </a:p>
          <a:p>
            <a:pPr>
              <a:lnSpc>
                <a:spcPct val="110000"/>
              </a:lnSpc>
            </a:pPr>
            <a:r>
              <a:rPr lang="en-US" sz="2400" b="1" dirty="0"/>
              <a:t>Pre-built images </a:t>
            </a:r>
            <a:r>
              <a:rPr lang="en-US" sz="2400" dirty="0"/>
              <a:t>w/different resources</a:t>
            </a:r>
          </a:p>
          <a:p>
            <a:pPr>
              <a:lnSpc>
                <a:spcPct val="110000"/>
              </a:lnSpc>
            </a:pPr>
            <a:r>
              <a:rPr lang="en-US" sz="2200" b="1" dirty="0"/>
              <a:t>Fixed resource budget vs. Timeouts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Larger images, shorter timeouts</a:t>
            </a:r>
          </a:p>
          <a:p>
            <a:r>
              <a:rPr lang="en-US" sz="2400" b="1" dirty="0"/>
              <a:t>Spark </a:t>
            </a:r>
          </a:p>
          <a:p>
            <a:pPr lvl="1"/>
            <a:r>
              <a:rPr lang="en-US" sz="2000" dirty="0"/>
              <a:t>Fair share with preemption</a:t>
            </a:r>
          </a:p>
          <a:p>
            <a:pPr lvl="1"/>
            <a:r>
              <a:rPr lang="en-US" sz="2000" dirty="0"/>
              <a:t>Priorities: “sponsors”, projects, courses ...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6D40FC-07D3-41CC-BCC5-7DAFE1C305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0717" y="2510941"/>
            <a:ext cx="6021283" cy="235894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554A302-53B8-49A2-8364-5DAC7EE72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717" y="2515940"/>
            <a:ext cx="6110438" cy="374145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116CA50-F86E-4869-90E2-72C12ABEEEA0}"/>
              </a:ext>
            </a:extLst>
          </p:cNvPr>
          <p:cNvGrpSpPr/>
          <p:nvPr/>
        </p:nvGrpSpPr>
        <p:grpSpPr>
          <a:xfrm>
            <a:off x="9698434" y="1"/>
            <a:ext cx="2493564" cy="2317080"/>
            <a:chOff x="9698434" y="1"/>
            <a:chExt cx="2493564" cy="231708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5AEF8C-2936-4695-9D66-F21B39597807}"/>
                </a:ext>
              </a:extLst>
            </p:cNvPr>
            <p:cNvSpPr/>
            <p:nvPr/>
          </p:nvSpPr>
          <p:spPr>
            <a:xfrm>
              <a:off x="10163173" y="1"/>
              <a:ext cx="2028825" cy="1727514"/>
            </a:xfrm>
            <a:prstGeom prst="rect">
              <a:avLst/>
            </a:prstGeom>
            <a:noFill/>
            <a:ln w="76200">
              <a:solidFill>
                <a:srgbClr val="E72B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57962E4-87A9-4987-B277-3857A399130D}"/>
                </a:ext>
              </a:extLst>
            </p:cNvPr>
            <p:cNvGrpSpPr/>
            <p:nvPr/>
          </p:nvGrpSpPr>
          <p:grpSpPr>
            <a:xfrm>
              <a:off x="9698434" y="1835134"/>
              <a:ext cx="2493564" cy="481947"/>
              <a:chOff x="7701505" y="1366925"/>
              <a:chExt cx="3799674" cy="734387"/>
            </a:xfrm>
          </p:grpSpPr>
          <p:pic>
            <p:nvPicPr>
              <p:cNvPr id="18" name="Picture 17" descr="A picture containing object, clock, meter&#10;&#10;Description automatically generated">
                <a:extLst>
                  <a:ext uri="{FF2B5EF4-FFF2-40B4-BE49-F238E27FC236}">
                    <a16:creationId xmlns:a16="http://schemas.microsoft.com/office/drawing/2014/main" id="{47826AB0-846E-46FE-B5B4-42F5D94F0A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01505" y="1366925"/>
                <a:ext cx="2447958" cy="734387"/>
              </a:xfrm>
              <a:prstGeom prst="rect">
                <a:avLst/>
              </a:prstGeom>
            </p:spPr>
          </p:pic>
          <p:pic>
            <p:nvPicPr>
              <p:cNvPr id="19" name="Picture 18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6FF5C946-F68C-4D7C-8486-E5DFA2F3AB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49463" y="1383253"/>
                <a:ext cx="1351716" cy="70173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1699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3086" y="269308"/>
            <a:ext cx="11110412" cy="701731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 to get access and support? 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FB47932-FC17-4949-83DC-01708B09D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09" y="1040610"/>
            <a:ext cx="10022032" cy="365125"/>
          </a:xfrm>
        </p:spPr>
        <p:txBody>
          <a:bodyPr/>
          <a:lstStyle/>
          <a:p>
            <a:pPr lvl="1"/>
            <a:r>
              <a:rPr lang="en-US" b="1" dirty="0"/>
              <a:t>https://smartdata.polito.it/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C4DAA-FD42-4C1D-80C9-4B2B19CF2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DD124D-0B40-4A25-B90B-8DB7BB9A9481}" type="slidenum">
              <a:rPr lang="it-IT" smtClean="0"/>
              <a:t>11</a:t>
            </a:fld>
            <a:endParaRPr lang="it-IT"/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5557B16-BBBD-4C71-B4D5-B062AB692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1505545"/>
            <a:ext cx="8938539" cy="5352455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EDDE1CF3-2F40-47C4-B4EB-F9096FA33A5A}"/>
              </a:ext>
            </a:extLst>
          </p:cNvPr>
          <p:cNvSpPr/>
          <p:nvPr/>
        </p:nvSpPr>
        <p:spPr>
          <a:xfrm>
            <a:off x="9568296" y="152400"/>
            <a:ext cx="1204480" cy="1731224"/>
          </a:xfrm>
          <a:prstGeom prst="down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3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A94623-F158-41BD-92AD-CFB7CC14A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DD124D-0B40-4A25-B90B-8DB7BB9A9481}" type="slidenum">
              <a:rPr lang="it-IT" smtClean="0"/>
              <a:t>12</a:t>
            </a:fld>
            <a:endParaRPr lang="it-IT"/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1AC1DEDD-96A1-4996-9638-1058173F56E5}"/>
              </a:ext>
            </a:extLst>
          </p:cNvPr>
          <p:cNvSpPr txBox="1">
            <a:spLocks/>
          </p:cNvSpPr>
          <p:nvPr/>
        </p:nvSpPr>
        <p:spPr>
          <a:xfrm>
            <a:off x="4097866" y="5273927"/>
            <a:ext cx="3903134" cy="1397000"/>
          </a:xfrm>
          <a:prstGeom prst="rect">
            <a:avLst/>
          </a:prstGeom>
        </p:spPr>
        <p:txBody>
          <a:bodyPr vert="horz" lIns="121920" tIns="60960" rIns="121920" bIns="60960" rtlCol="0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Tx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Tx/>
              <a:buNone/>
              <a:defRPr sz="12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4800" dirty="0"/>
              <a:t>Idilio Drago </a:t>
            </a:r>
          </a:p>
          <a:p>
            <a:pPr algn="r"/>
            <a:r>
              <a:rPr lang="en-US" sz="3200" dirty="0">
                <a:solidFill>
                  <a:srgbClr val="336600"/>
                </a:solidFill>
              </a:rPr>
              <a:t>idilio.drago@polito.it</a:t>
            </a:r>
            <a:endParaRPr lang="en-US" sz="4000" dirty="0">
              <a:solidFill>
                <a:srgbClr val="336600"/>
              </a:solidFill>
            </a:endParaRPr>
          </a:p>
        </p:txBody>
      </p:sp>
      <p:pic>
        <p:nvPicPr>
          <p:cNvPr id="8" name="Immagine 1">
            <a:extLst>
              <a:ext uri="{FF2B5EF4-FFF2-40B4-BE49-F238E27FC236}">
                <a16:creationId xmlns:a16="http://schemas.microsoft.com/office/drawing/2014/main" id="{E58D0644-BC68-4656-9816-BB0F46EF5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30" y="57063"/>
            <a:ext cx="6949871" cy="4639039"/>
          </a:xfrm>
          <a:prstGeom prst="rect">
            <a:avLst/>
          </a:prstGeom>
        </p:spPr>
      </p:pic>
      <p:pic>
        <p:nvPicPr>
          <p:cNvPr id="11" name="Picture 10" descr="A person in a blue shirt&#10;&#10;Description automatically generated">
            <a:extLst>
              <a:ext uri="{FF2B5EF4-FFF2-40B4-BE49-F238E27FC236}">
                <a16:creationId xmlns:a16="http://schemas.microsoft.com/office/drawing/2014/main" id="{D53AB24D-4EF5-4BD6-AF46-FEB98FDF2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" y="4928460"/>
            <a:ext cx="1914572" cy="1904999"/>
          </a:xfrm>
          <a:prstGeom prst="rect">
            <a:avLst/>
          </a:prstGeom>
        </p:spPr>
      </p:pic>
      <p:pic>
        <p:nvPicPr>
          <p:cNvPr id="15" name="Picture 14" descr="A picture containing black, drawing, white&#10;&#10;Description automatically generated">
            <a:extLst>
              <a:ext uri="{FF2B5EF4-FFF2-40B4-BE49-F238E27FC236}">
                <a16:creationId xmlns:a16="http://schemas.microsoft.com/office/drawing/2014/main" id="{1F5B616A-980B-4AE6-AF3F-4F2CD80CF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365" y="4928459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21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3086" y="269308"/>
            <a:ext cx="11110412" cy="701731"/>
          </a:xfrm>
        </p:spPr>
        <p:txBody>
          <a:bodyPr/>
          <a:lstStyle/>
          <a:p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BigData@Polito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Brief History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FB47932-FC17-4949-83DC-01708B09D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578" y="1299843"/>
            <a:ext cx="10415847" cy="49824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</a:t>
            </a:r>
            <a:r>
              <a:rPr lang="en-US" b="1" dirty="0" err="1"/>
              <a:t>BigDataLab</a:t>
            </a:r>
            <a:r>
              <a:rPr lang="en-US" b="1" dirty="0"/>
              <a:t> Cluster</a:t>
            </a:r>
            <a:r>
              <a:rPr lang="en-US" dirty="0"/>
              <a:t>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Joint activity supported by DET, DAUIN, DISMA, DIGEP</a:t>
            </a:r>
            <a:endParaRPr lang="en-US" b="1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Prototype built in 2014, on-line since 2015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Used both for research and didactics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b="1" dirty="0"/>
              <a:t>Master’s Courses</a:t>
            </a:r>
            <a:r>
              <a:rPr lang="en-US" dirty="0"/>
              <a:t> on big data technologies and analytics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Up to </a:t>
            </a:r>
            <a:r>
              <a:rPr lang="en-US" b="1" dirty="0"/>
              <a:t>300 students per year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 err="1"/>
              <a:t>SmartData@PoliTO</a:t>
            </a:r>
            <a:r>
              <a:rPr lang="en-US" b="1" dirty="0"/>
              <a:t> Center</a:t>
            </a:r>
            <a:r>
              <a:rPr lang="en-US" dirty="0"/>
              <a:t> started on 2018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Key infrastructure supporting researchers at the Center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it-IT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BigData@Polito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Cluster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/>
              <a:t>expanded thanks </a:t>
            </a:r>
            <a:r>
              <a:rPr lang="en-US" b="1" dirty="0"/>
              <a:t>HPC4AI</a:t>
            </a:r>
            <a:r>
              <a:rPr lang="en-US" dirty="0"/>
              <a:t> (2020)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C4DAA-FD42-4C1D-80C9-4B2B19CF2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DD124D-0B40-4A25-B90B-8DB7BB9A948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612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3086" y="269308"/>
            <a:ext cx="11110412" cy="701731"/>
          </a:xfrm>
        </p:spPr>
        <p:txBody>
          <a:bodyPr/>
          <a:lstStyle/>
          <a:p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BigData@Polito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First Cluster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C4DAA-FD42-4C1D-80C9-4B2B19CF2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DD124D-0B40-4A25-B90B-8DB7BB9A9481}" type="slidenum">
              <a:rPr lang="it-IT" smtClean="0"/>
              <a:t>3</a:t>
            </a:fld>
            <a:endParaRPr lang="it-IT"/>
          </a:p>
        </p:txBody>
      </p:sp>
      <p:pic>
        <p:nvPicPr>
          <p:cNvPr id="9" name="Picture 8" descr="rackBigData.jpg">
            <a:extLst>
              <a:ext uri="{FF2B5EF4-FFF2-40B4-BE49-F238E27FC236}">
                <a16:creationId xmlns:a16="http://schemas.microsoft.com/office/drawing/2014/main" id="{25F298A4-C660-4106-9AC7-58883D5BE3A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9241" y="1084506"/>
            <a:ext cx="5704272" cy="4929441"/>
          </a:xfrm>
          <a:prstGeom prst="rect">
            <a:avLst/>
          </a:prstGeom>
        </p:spPr>
      </p:pic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1AB0E8F9-40DA-441C-BEB0-287A4A455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46" y="1645920"/>
            <a:ext cx="4804213" cy="4043680"/>
          </a:xfrm>
        </p:spPr>
        <p:txBody>
          <a:bodyPr/>
          <a:lstStyle/>
          <a:p>
            <a:r>
              <a:rPr lang="en-US" sz="2400" dirty="0"/>
              <a:t>2 racks “exposed” on </a:t>
            </a:r>
            <a:r>
              <a:rPr lang="en-US" sz="2400" dirty="0" err="1"/>
              <a:t>Aule</a:t>
            </a:r>
            <a:r>
              <a:rPr lang="en-US" sz="2400" dirty="0"/>
              <a:t>-T</a:t>
            </a:r>
          </a:p>
          <a:p>
            <a:r>
              <a:rPr lang="en-US" sz="2400" b="1" dirty="0"/>
              <a:t>33 servers</a:t>
            </a:r>
          </a:p>
          <a:p>
            <a:pPr marL="914400" lvl="2" indent="-457200">
              <a:spcBef>
                <a:spcPts val="1000"/>
              </a:spcBef>
            </a:pPr>
            <a:r>
              <a:rPr lang="en-US" dirty="0"/>
              <a:t>18+12 Workers (2 generations)</a:t>
            </a:r>
          </a:p>
          <a:p>
            <a:pPr marL="914400" lvl="2" indent="-457200">
              <a:spcBef>
                <a:spcPts val="1000"/>
              </a:spcBef>
            </a:pPr>
            <a:r>
              <a:rPr lang="en-US" dirty="0"/>
              <a:t>3 Masters modes</a:t>
            </a:r>
          </a:p>
          <a:p>
            <a:r>
              <a:rPr lang="en-US" sz="2400" dirty="0"/>
              <a:t>768 TB of raw disk space</a:t>
            </a:r>
          </a:p>
          <a:p>
            <a:r>
              <a:rPr lang="en-US" sz="2400" b="1" dirty="0"/>
              <a:t>220 TB of net storage offered to users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3E94B5-2D81-4B64-BF51-BCBB9C3F80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70" y="3621376"/>
            <a:ext cx="3812850" cy="25368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D5DF814-ACAF-44C8-BCDA-E795F4E89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947" y="1012356"/>
            <a:ext cx="3799973" cy="253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1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3086" y="269308"/>
            <a:ext cx="11110412" cy="701731"/>
          </a:xfrm>
        </p:spPr>
        <p:txBody>
          <a:bodyPr/>
          <a:lstStyle/>
          <a:p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BigData@Polito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First Cluster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C4DAA-FD42-4C1D-80C9-4B2B19CF2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DD124D-0B40-4A25-B90B-8DB7BB9A9481}" type="slidenum">
              <a:rPr lang="it-IT" smtClean="0"/>
              <a:t>4</a:t>
            </a:fld>
            <a:endParaRPr lang="it-IT"/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1AB0E8F9-40DA-441C-BEB0-287A4A455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92" y="1324644"/>
            <a:ext cx="11339016" cy="1294988"/>
          </a:xfrm>
        </p:spPr>
        <p:txBody>
          <a:bodyPr/>
          <a:lstStyle/>
          <a:p>
            <a:r>
              <a:rPr lang="en-US" sz="2400" dirty="0"/>
              <a:t>Data locality → data reading and processing directly on working nodes</a:t>
            </a:r>
          </a:p>
          <a:p>
            <a:r>
              <a:rPr lang="en-US" sz="2400" dirty="0"/>
              <a:t>~12 GB/s raw read throughput</a:t>
            </a:r>
          </a:p>
          <a:p>
            <a:r>
              <a:rPr lang="en-US" sz="2400" b="1" dirty="0"/>
              <a:t>Peak 8 GB/s </a:t>
            </a:r>
            <a:r>
              <a:rPr lang="en-US" sz="2400" dirty="0"/>
              <a:t>peak throughput (“</a:t>
            </a:r>
            <a:r>
              <a:rPr lang="en-US" sz="2400" dirty="0" err="1"/>
              <a:t>terasort</a:t>
            </a:r>
            <a:r>
              <a:rPr lang="en-US" sz="2400" dirty="0"/>
              <a:t>” benchmarks)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C9280E-FD6C-4522-A5A0-766E2955B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5429" y="2793312"/>
            <a:ext cx="7192731" cy="398354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7991A74-B0F6-4A16-8EBB-30A4F13DD9BF}"/>
              </a:ext>
            </a:extLst>
          </p:cNvPr>
          <p:cNvSpPr/>
          <p:nvPr/>
        </p:nvSpPr>
        <p:spPr>
          <a:xfrm>
            <a:off x="945429" y="2793312"/>
            <a:ext cx="1757131" cy="843280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4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3086" y="269308"/>
            <a:ext cx="11110412" cy="701731"/>
          </a:xfrm>
        </p:spPr>
        <p:txBody>
          <a:bodyPr/>
          <a:lstStyle/>
          <a:p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BigData@Polito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2020 Expansion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C4DAA-FD42-4C1D-80C9-4B2B19CF2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DD124D-0B40-4A25-B90B-8DB7BB9A9481}" type="slidenum">
              <a:rPr lang="it-IT" smtClean="0"/>
              <a:t>5</a:t>
            </a:fld>
            <a:endParaRPr lang="it-IT"/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1AB0E8F9-40DA-441C-BEB0-287A4A455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276" y="1308479"/>
            <a:ext cx="7110534" cy="3266237"/>
          </a:xfrm>
        </p:spPr>
        <p:txBody>
          <a:bodyPr/>
          <a:lstStyle/>
          <a:p>
            <a:r>
              <a:rPr lang="en-US" sz="2400" dirty="0"/>
              <a:t>40 new servers in 2 racks</a:t>
            </a:r>
          </a:p>
          <a:p>
            <a:r>
              <a:rPr lang="en-US" sz="2400" b="1" dirty="0"/>
              <a:t>New </a:t>
            </a:r>
            <a:r>
              <a:rPr lang="it-IT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BigData@Polito</a:t>
            </a:r>
            <a:r>
              <a: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/>
              <a:t>cluster</a:t>
            </a:r>
          </a:p>
          <a:p>
            <a:pPr lvl="1"/>
            <a:r>
              <a:rPr lang="en-US" sz="2000" dirty="0"/>
              <a:t>1,400+ CPU cores + 4 GPUs (experimental)</a:t>
            </a:r>
          </a:p>
          <a:p>
            <a:pPr lvl="1"/>
            <a:r>
              <a:rPr lang="en-US" sz="2000" dirty="0"/>
              <a:t>15 TB of RAM memory </a:t>
            </a:r>
          </a:p>
          <a:p>
            <a:pPr lvl="1"/>
            <a:r>
              <a:rPr lang="en-US" sz="2000" dirty="0"/>
              <a:t>8 PB of raw disk storage</a:t>
            </a:r>
          </a:p>
          <a:p>
            <a:r>
              <a:rPr lang="en-US" sz="2400" b="1" dirty="0"/>
              <a:t>2,7 PB of net storage</a:t>
            </a:r>
            <a:endParaRPr lang="en-US" sz="2400" dirty="0"/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50 Gb/s network</a:t>
            </a:r>
          </a:p>
          <a:p>
            <a:r>
              <a:rPr lang="en-US" sz="2400" dirty="0"/>
              <a:t>Over 50 GB/s throughput (expected)</a:t>
            </a:r>
          </a:p>
        </p:txBody>
      </p:sp>
      <p:pic>
        <p:nvPicPr>
          <p:cNvPr id="7" name="Picture 6" descr="A circuit board&#10;&#10;Description automatically generated">
            <a:extLst>
              <a:ext uri="{FF2B5EF4-FFF2-40B4-BE49-F238E27FC236}">
                <a16:creationId xmlns:a16="http://schemas.microsoft.com/office/drawing/2014/main" id="{163A51A9-5365-45B5-985E-53F0BDC6DC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797" y="1519067"/>
            <a:ext cx="3717633" cy="5338933"/>
          </a:xfrm>
          <a:prstGeom prst="rect">
            <a:avLst/>
          </a:prstGeom>
        </p:spPr>
      </p:pic>
      <p:pic>
        <p:nvPicPr>
          <p:cNvPr id="4" name="Picture 3" descr="A circuit board&#10;&#10;Description automatically generated">
            <a:extLst>
              <a:ext uri="{FF2B5EF4-FFF2-40B4-BE49-F238E27FC236}">
                <a16:creationId xmlns:a16="http://schemas.microsoft.com/office/drawing/2014/main" id="{04319EA7-5FDB-44E5-ADCE-C17920707B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37" y="4912157"/>
            <a:ext cx="5394960" cy="1945843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20908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3086" y="269308"/>
            <a:ext cx="11110412" cy="701731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What can be done with this cluster?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C4DAA-FD42-4C1D-80C9-4B2B19CF2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DD124D-0B40-4A25-B90B-8DB7BB9A9481}" type="slidenum">
              <a:rPr lang="it-IT" smtClean="0"/>
              <a:t>6</a:t>
            </a:fld>
            <a:endParaRPr lang="it-IT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CDD01EF4-E853-47FB-94C5-BEC72EE41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043" y="1330959"/>
            <a:ext cx="10465654" cy="3522861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400" dirty="0"/>
              <a:t>We rely on </a:t>
            </a:r>
            <a:r>
              <a:rPr lang="en-US" sz="2400" b="1" dirty="0"/>
              <a:t>platforms</a:t>
            </a:r>
            <a:r>
              <a:rPr lang="en-US" sz="2400" dirty="0"/>
              <a:t> specialized on </a:t>
            </a:r>
            <a:r>
              <a:rPr lang="en-US" sz="2400" b="1" dirty="0"/>
              <a:t>big data analytics</a:t>
            </a:r>
          </a:p>
          <a:p>
            <a:pPr>
              <a:lnSpc>
                <a:spcPct val="130000"/>
              </a:lnSpc>
            </a:pPr>
            <a:r>
              <a:rPr lang="en-US" sz="2400" b="1" dirty="0"/>
              <a:t>Batch</a:t>
            </a:r>
            <a:r>
              <a:rPr lang="en-US" sz="2400" dirty="0"/>
              <a:t> processing using </a:t>
            </a:r>
            <a:r>
              <a:rPr lang="en-US" sz="2400" b="1" dirty="0"/>
              <a:t>Hadoop </a:t>
            </a:r>
            <a:r>
              <a:rPr lang="en-US" sz="2400" dirty="0"/>
              <a:t>ecosystem</a:t>
            </a:r>
          </a:p>
          <a:p>
            <a:pPr lvl="1">
              <a:lnSpc>
                <a:spcPct val="130000"/>
              </a:lnSpc>
            </a:pPr>
            <a:r>
              <a:rPr lang="en-US" sz="2000" b="1" dirty="0"/>
              <a:t>HDFS</a:t>
            </a:r>
            <a:r>
              <a:rPr lang="en-US" sz="2000" dirty="0"/>
              <a:t>, Yarn, MapReduce,</a:t>
            </a:r>
            <a:r>
              <a:rPr lang="en-US" sz="2000" b="1" dirty="0"/>
              <a:t> Spark</a:t>
            </a:r>
            <a:r>
              <a:rPr lang="en-US" sz="2000" dirty="0"/>
              <a:t>, Impala, Kafka etc.</a:t>
            </a:r>
          </a:p>
          <a:p>
            <a:pPr>
              <a:lnSpc>
                <a:spcPct val="130000"/>
              </a:lnSpc>
            </a:pPr>
            <a:r>
              <a:rPr lang="en-US" sz="2400" b="1" dirty="0" err="1"/>
              <a:t>JupyterLab</a:t>
            </a:r>
            <a:r>
              <a:rPr lang="en-US" sz="2400" dirty="0"/>
              <a:t> as user interface and </a:t>
            </a:r>
            <a:r>
              <a:rPr lang="en-US" sz="2400" b="1" dirty="0"/>
              <a:t>interactive</a:t>
            </a:r>
            <a:r>
              <a:rPr lang="en-US" sz="2400" dirty="0"/>
              <a:t> analytics platform</a:t>
            </a:r>
            <a:endParaRPr lang="en-US" sz="2000" b="1" dirty="0"/>
          </a:p>
          <a:p>
            <a:pPr>
              <a:lnSpc>
                <a:spcPct val="130000"/>
              </a:lnSpc>
            </a:pPr>
            <a:r>
              <a:rPr lang="en-US" sz="2400" b="1" dirty="0"/>
              <a:t>Python</a:t>
            </a:r>
            <a:r>
              <a:rPr lang="en-US" sz="2400" dirty="0"/>
              <a:t> and Java (most used), support also R, Scala etc.</a:t>
            </a:r>
            <a:endParaRPr lang="en-US" sz="20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DD74D81-E930-4200-9228-2FE8970ECCE0}"/>
              </a:ext>
            </a:extLst>
          </p:cNvPr>
          <p:cNvGrpSpPr/>
          <p:nvPr/>
        </p:nvGrpSpPr>
        <p:grpSpPr>
          <a:xfrm>
            <a:off x="0" y="5193531"/>
            <a:ext cx="11756571" cy="787115"/>
            <a:chOff x="0" y="5193531"/>
            <a:chExt cx="11756571" cy="78711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5C4EBF0-9DF1-45BD-820A-8421160152FB}"/>
                </a:ext>
              </a:extLst>
            </p:cNvPr>
            <p:cNvSpPr/>
            <p:nvPr/>
          </p:nvSpPr>
          <p:spPr>
            <a:xfrm>
              <a:off x="0" y="5193531"/>
              <a:ext cx="11756571" cy="7871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pic>
          <p:nvPicPr>
            <p:cNvPr id="11" name="Picture 10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92F98EA-DEB4-4629-9E48-2547F9CCC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1612" y="5282010"/>
              <a:ext cx="602896" cy="586454"/>
            </a:xfrm>
            <a:prstGeom prst="rect">
              <a:avLst/>
            </a:prstGeom>
          </p:spPr>
        </p:pic>
        <p:pic>
          <p:nvPicPr>
            <p:cNvPr id="14" name="Picture 13" descr="A close up of a sign&#10;&#10;Description automatically generated">
              <a:extLst>
                <a:ext uri="{FF2B5EF4-FFF2-40B4-BE49-F238E27FC236}">
                  <a16:creationId xmlns:a16="http://schemas.microsoft.com/office/drawing/2014/main" id="{FD577888-4952-4933-B483-74F1445E0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3659" y="5218828"/>
              <a:ext cx="614980" cy="712818"/>
            </a:xfrm>
            <a:prstGeom prst="rect">
              <a:avLst/>
            </a:prstGeom>
          </p:spPr>
        </p:pic>
        <p:pic>
          <p:nvPicPr>
            <p:cNvPr id="16" name="Picture 15" descr="A picture containing object, clock, meter&#10;&#10;Description automatically generated">
              <a:extLst>
                <a:ext uri="{FF2B5EF4-FFF2-40B4-BE49-F238E27FC236}">
                  <a16:creationId xmlns:a16="http://schemas.microsoft.com/office/drawing/2014/main" id="{5AB7ABF0-8A53-48C8-A723-DA501B5FE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843" y="5293861"/>
              <a:ext cx="1875843" cy="562753"/>
            </a:xfrm>
            <a:prstGeom prst="rect">
              <a:avLst/>
            </a:prstGeom>
          </p:spPr>
        </p:pic>
        <p:pic>
          <p:nvPicPr>
            <p:cNvPr id="18" name="Picture 17" descr="A close up of a sign&#10;&#10;Description automatically generated">
              <a:extLst>
                <a:ext uri="{FF2B5EF4-FFF2-40B4-BE49-F238E27FC236}">
                  <a16:creationId xmlns:a16="http://schemas.microsoft.com/office/drawing/2014/main" id="{E1A04D6C-4438-4E39-BA01-4BABC9D2C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7481" y="5262988"/>
              <a:ext cx="1202946" cy="624498"/>
            </a:xfrm>
            <a:prstGeom prst="rect">
              <a:avLst/>
            </a:prstGeom>
          </p:spPr>
        </p:pic>
        <p:pic>
          <p:nvPicPr>
            <p:cNvPr id="22" name="Picture 21" descr="A picture containing drawing, window&#10;&#10;Description automatically generated">
              <a:extLst>
                <a:ext uri="{FF2B5EF4-FFF2-40B4-BE49-F238E27FC236}">
                  <a16:creationId xmlns:a16="http://schemas.microsoft.com/office/drawing/2014/main" id="{8FA30241-DCE8-44FD-A730-F75C69260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3399" y="5267603"/>
              <a:ext cx="1233298" cy="615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043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3086" y="269308"/>
            <a:ext cx="11110412" cy="701731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 does it work?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C4DAA-FD42-4C1D-80C9-4B2B19CF2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DD124D-0B40-4A25-B90B-8DB7BB9A9481}" type="slidenum">
              <a:rPr lang="it-IT" smtClean="0"/>
              <a:t>7</a:t>
            </a:fld>
            <a:endParaRPr lang="it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9F7AC3-7652-40BF-B746-F78C9178B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470" y="2177376"/>
            <a:ext cx="6723529" cy="3322675"/>
          </a:xfrm>
          <a:prstGeom prst="rect">
            <a:avLst/>
          </a:prstGeom>
        </p:spPr>
      </p:pic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27C21CE3-7EF6-46F2-8421-E926B0A49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996" y="1645920"/>
            <a:ext cx="5032179" cy="404368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2400" dirty="0"/>
              <a:t>Gateway </a:t>
            </a:r>
          </a:p>
          <a:p>
            <a:pPr lvl="1"/>
            <a:r>
              <a:rPr lang="en-US" sz="2000" dirty="0"/>
              <a:t>Interact with the </a:t>
            </a:r>
            <a:r>
              <a:rPr lang="en-US" sz="2000" b="1" dirty="0"/>
              <a:t>File System</a:t>
            </a:r>
          </a:p>
          <a:p>
            <a:pPr lvl="1"/>
            <a:r>
              <a:rPr lang="en-US" sz="2000" b="1" dirty="0"/>
              <a:t>Interactive development</a:t>
            </a:r>
          </a:p>
          <a:p>
            <a:pPr lvl="1"/>
            <a:r>
              <a:rPr lang="en-US" sz="2000" dirty="0"/>
              <a:t>Fires the “</a:t>
            </a:r>
            <a:r>
              <a:rPr lang="en-US" sz="2000" b="1" dirty="0"/>
              <a:t>driver</a:t>
            </a:r>
            <a:r>
              <a:rPr lang="en-US" sz="2000" dirty="0"/>
              <a:t>”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2B72B2A-EAE7-42CF-90B5-173DF5A613DC}"/>
              </a:ext>
            </a:extLst>
          </p:cNvPr>
          <p:cNvGrpSpPr/>
          <p:nvPr/>
        </p:nvGrpSpPr>
        <p:grpSpPr>
          <a:xfrm>
            <a:off x="5468470" y="1082575"/>
            <a:ext cx="1936375" cy="4420272"/>
            <a:chOff x="5468470" y="1082575"/>
            <a:chExt cx="1936375" cy="442027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653E29B-C9AF-436C-A4AF-257EF616DCD6}"/>
                </a:ext>
              </a:extLst>
            </p:cNvPr>
            <p:cNvSpPr/>
            <p:nvPr/>
          </p:nvSpPr>
          <p:spPr>
            <a:xfrm>
              <a:off x="5468470" y="2174583"/>
              <a:ext cx="1936375" cy="3328264"/>
            </a:xfrm>
            <a:prstGeom prst="rect">
              <a:avLst/>
            </a:prstGeom>
            <a:noFill/>
            <a:ln w="76200">
              <a:solidFill>
                <a:srgbClr val="E72B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A close up of a sign&#10;&#10;Description automatically generated">
              <a:extLst>
                <a:ext uri="{FF2B5EF4-FFF2-40B4-BE49-F238E27FC236}">
                  <a16:creationId xmlns:a16="http://schemas.microsoft.com/office/drawing/2014/main" id="{011F92BC-9C46-4522-872D-1C2284CBA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082575"/>
              <a:ext cx="843489" cy="9776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766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3086" y="269308"/>
            <a:ext cx="11110412" cy="701731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 does it work?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C4DAA-FD42-4C1D-80C9-4B2B19CF2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DD124D-0B40-4A25-B90B-8DB7BB9A9481}" type="slidenum">
              <a:rPr lang="it-IT" smtClean="0"/>
              <a:t>8</a:t>
            </a:fld>
            <a:endParaRPr lang="it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9F7AC3-7652-40BF-B746-F78C9178B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470" y="2177376"/>
            <a:ext cx="6723529" cy="3322675"/>
          </a:xfrm>
          <a:prstGeom prst="rect">
            <a:avLst/>
          </a:prstGeom>
        </p:spPr>
      </p:pic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27C21CE3-7EF6-46F2-8421-E926B0A49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996" y="1645920"/>
            <a:ext cx="5032179" cy="404368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2400" dirty="0"/>
              <a:t>Gateway </a:t>
            </a:r>
          </a:p>
          <a:p>
            <a:pPr lvl="1"/>
            <a:r>
              <a:rPr lang="en-US" sz="2000" dirty="0"/>
              <a:t>Interact with the </a:t>
            </a:r>
            <a:r>
              <a:rPr lang="en-US" sz="2000" b="1" dirty="0"/>
              <a:t>File System</a:t>
            </a:r>
          </a:p>
          <a:p>
            <a:pPr lvl="1"/>
            <a:r>
              <a:rPr lang="en-US" sz="2000" b="1" dirty="0"/>
              <a:t>Interactive development</a:t>
            </a:r>
          </a:p>
          <a:p>
            <a:pPr lvl="1"/>
            <a:r>
              <a:rPr lang="en-US" sz="2000" dirty="0"/>
              <a:t>Fires the “</a:t>
            </a:r>
            <a:r>
              <a:rPr lang="en-US" sz="2000" b="1" dirty="0"/>
              <a:t>driver</a:t>
            </a:r>
            <a:r>
              <a:rPr lang="en-US" sz="2000" dirty="0"/>
              <a:t>”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Workers</a:t>
            </a:r>
          </a:p>
          <a:p>
            <a:pPr lvl="1"/>
            <a:r>
              <a:rPr lang="en-US" sz="2000" dirty="0"/>
              <a:t>Parallel processing (“</a:t>
            </a:r>
            <a:r>
              <a:rPr lang="en-US" sz="2000" b="1" dirty="0"/>
              <a:t>big data</a:t>
            </a:r>
            <a:r>
              <a:rPr lang="en-US" sz="2000" dirty="0"/>
              <a:t>”)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2667F0E-9632-47F9-BD60-9728DE191D50}"/>
              </a:ext>
            </a:extLst>
          </p:cNvPr>
          <p:cNvGrpSpPr/>
          <p:nvPr/>
        </p:nvGrpSpPr>
        <p:grpSpPr>
          <a:xfrm>
            <a:off x="7404846" y="1082575"/>
            <a:ext cx="4787154" cy="4414681"/>
            <a:chOff x="7404846" y="1082575"/>
            <a:chExt cx="4787154" cy="441468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6582AC3-25FC-4DEA-9B80-0C40DD90347A}"/>
                </a:ext>
              </a:extLst>
            </p:cNvPr>
            <p:cNvSpPr/>
            <p:nvPr/>
          </p:nvSpPr>
          <p:spPr>
            <a:xfrm>
              <a:off x="7404846" y="2174581"/>
              <a:ext cx="4787154" cy="3322675"/>
            </a:xfrm>
            <a:prstGeom prst="rect">
              <a:avLst/>
            </a:prstGeom>
            <a:noFill/>
            <a:ln w="76200">
              <a:solidFill>
                <a:srgbClr val="E72B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2F82510-83A2-49A1-A643-833011EC3399}"/>
                </a:ext>
              </a:extLst>
            </p:cNvPr>
            <p:cNvGrpSpPr/>
            <p:nvPr/>
          </p:nvGrpSpPr>
          <p:grpSpPr>
            <a:xfrm>
              <a:off x="7758655" y="1082575"/>
              <a:ext cx="3799674" cy="734387"/>
              <a:chOff x="7701505" y="1366925"/>
              <a:chExt cx="3799674" cy="734387"/>
            </a:xfrm>
          </p:grpSpPr>
          <p:pic>
            <p:nvPicPr>
              <p:cNvPr id="13" name="Picture 12" descr="A picture containing object, clock, meter&#10;&#10;Description automatically generated">
                <a:extLst>
                  <a:ext uri="{FF2B5EF4-FFF2-40B4-BE49-F238E27FC236}">
                    <a16:creationId xmlns:a16="http://schemas.microsoft.com/office/drawing/2014/main" id="{C167BCA8-6EF5-423D-8494-96F5C99B2E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01505" y="1366925"/>
                <a:ext cx="2447958" cy="734387"/>
              </a:xfrm>
              <a:prstGeom prst="rect">
                <a:avLst/>
              </a:prstGeom>
            </p:spPr>
          </p:pic>
          <p:pic>
            <p:nvPicPr>
              <p:cNvPr id="15" name="Picture 14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39BCDB36-81D8-46C1-A8F1-74988E175D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49463" y="1383253"/>
                <a:ext cx="1351716" cy="70173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8648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3086" y="269308"/>
            <a:ext cx="11110412" cy="701731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 does it work?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C4DAA-FD42-4C1D-80C9-4B2B19CF2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DD124D-0B40-4A25-B90B-8DB7BB9A9481}" type="slidenum">
              <a:rPr lang="it-IT" smtClean="0"/>
              <a:t>9</a:t>
            </a:fld>
            <a:endParaRPr lang="it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9F7AC3-7652-40BF-B746-F78C9178B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470" y="2177376"/>
            <a:ext cx="6723529" cy="3322675"/>
          </a:xfrm>
          <a:prstGeom prst="rect">
            <a:avLst/>
          </a:prstGeom>
        </p:spPr>
      </p:pic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27C21CE3-7EF6-46F2-8421-E926B0A49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996" y="1645920"/>
            <a:ext cx="5032179" cy="404368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2400" dirty="0"/>
              <a:t>Gateway </a:t>
            </a:r>
          </a:p>
          <a:p>
            <a:pPr lvl="1"/>
            <a:r>
              <a:rPr lang="en-US" sz="2000" dirty="0"/>
              <a:t>Interact with the </a:t>
            </a:r>
            <a:r>
              <a:rPr lang="en-US" sz="2000" b="1" dirty="0"/>
              <a:t>File System</a:t>
            </a:r>
          </a:p>
          <a:p>
            <a:pPr lvl="1"/>
            <a:r>
              <a:rPr lang="en-US" sz="2000" b="1" dirty="0"/>
              <a:t>Interactive development</a:t>
            </a:r>
          </a:p>
          <a:p>
            <a:pPr lvl="1"/>
            <a:r>
              <a:rPr lang="en-US" sz="2000" dirty="0"/>
              <a:t>Fires the “</a:t>
            </a:r>
            <a:r>
              <a:rPr lang="en-US" sz="2000" b="1" dirty="0"/>
              <a:t>driver</a:t>
            </a:r>
            <a:r>
              <a:rPr lang="en-US" sz="2000" dirty="0"/>
              <a:t>”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Workers</a:t>
            </a:r>
          </a:p>
          <a:p>
            <a:pPr lvl="1"/>
            <a:r>
              <a:rPr lang="en-US" sz="2000" dirty="0"/>
              <a:t>Parallel processing (“</a:t>
            </a:r>
            <a:r>
              <a:rPr lang="en-US" sz="2000" b="1" dirty="0"/>
              <a:t>big data</a:t>
            </a:r>
            <a:r>
              <a:rPr lang="en-US" sz="2000" dirty="0"/>
              <a:t>”)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Gateway</a:t>
            </a:r>
          </a:p>
          <a:p>
            <a:pPr lvl="1"/>
            <a:r>
              <a:rPr lang="en-US" sz="2000" dirty="0"/>
              <a:t>Final processing (“</a:t>
            </a:r>
            <a:r>
              <a:rPr lang="en-US" sz="2000" b="1" dirty="0"/>
              <a:t>small data</a:t>
            </a:r>
            <a:r>
              <a:rPr lang="en-US" sz="2000" dirty="0"/>
              <a:t>”)</a:t>
            </a:r>
          </a:p>
          <a:p>
            <a:pPr lvl="1"/>
            <a:r>
              <a:rPr lang="en-US" sz="2000" b="1" dirty="0"/>
              <a:t>Interactive analytics</a:t>
            </a:r>
          </a:p>
          <a:p>
            <a:pPr lvl="1"/>
            <a:r>
              <a:rPr lang="en-US" sz="2000" b="1" dirty="0"/>
              <a:t>Visualization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2B72B2A-EAE7-42CF-90B5-173DF5A613DC}"/>
              </a:ext>
            </a:extLst>
          </p:cNvPr>
          <p:cNvGrpSpPr/>
          <p:nvPr/>
        </p:nvGrpSpPr>
        <p:grpSpPr>
          <a:xfrm>
            <a:off x="5468470" y="1082575"/>
            <a:ext cx="1936375" cy="4420272"/>
            <a:chOff x="5468470" y="1082575"/>
            <a:chExt cx="1936375" cy="442027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653E29B-C9AF-436C-A4AF-257EF616DCD6}"/>
                </a:ext>
              </a:extLst>
            </p:cNvPr>
            <p:cNvSpPr/>
            <p:nvPr/>
          </p:nvSpPr>
          <p:spPr>
            <a:xfrm>
              <a:off x="5468470" y="2174583"/>
              <a:ext cx="1936375" cy="3328264"/>
            </a:xfrm>
            <a:prstGeom prst="rect">
              <a:avLst/>
            </a:prstGeom>
            <a:noFill/>
            <a:ln w="76200">
              <a:solidFill>
                <a:srgbClr val="E72B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A close up of a sign&#10;&#10;Description automatically generated">
              <a:extLst>
                <a:ext uri="{FF2B5EF4-FFF2-40B4-BE49-F238E27FC236}">
                  <a16:creationId xmlns:a16="http://schemas.microsoft.com/office/drawing/2014/main" id="{011F92BC-9C46-4522-872D-1C2284CBA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082575"/>
              <a:ext cx="843489" cy="9776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662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Personalizzato 3">
      <a:dk1>
        <a:srgbClr val="444444"/>
      </a:dk1>
      <a:lt1>
        <a:srgbClr val="EFEEEA"/>
      </a:lt1>
      <a:dk2>
        <a:srgbClr val="444444"/>
      </a:dk2>
      <a:lt2>
        <a:srgbClr val="EFEEEA"/>
      </a:lt2>
      <a:accent1>
        <a:srgbClr val="EFEEEA"/>
      </a:accent1>
      <a:accent2>
        <a:srgbClr val="444444"/>
      </a:accent2>
      <a:accent3>
        <a:srgbClr val="E72B37"/>
      </a:accent3>
      <a:accent4>
        <a:srgbClr val="3C9AA0"/>
      </a:accent4>
      <a:accent5>
        <a:srgbClr val="E72B37"/>
      </a:accent5>
      <a:accent6>
        <a:srgbClr val="3C9AA0"/>
      </a:accent6>
      <a:hlink>
        <a:srgbClr val="E72B37"/>
      </a:hlink>
      <a:folHlink>
        <a:srgbClr val="3C9AA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2841</TotalTime>
  <Words>432</Words>
  <Application>Microsoft Office PowerPoint</Application>
  <PresentationFormat>Widescreen</PresentationFormat>
  <Paragraphs>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</vt:lpstr>
      <vt:lpstr>Tema di Office</vt:lpstr>
      <vt:lpstr>BigData@Polito</vt:lpstr>
      <vt:lpstr>BigData@Polito Brief History</vt:lpstr>
      <vt:lpstr>BigData@Polito – First Cluster</vt:lpstr>
      <vt:lpstr>BigData@Polito – First Cluster</vt:lpstr>
      <vt:lpstr>BigData@Polito – 2020 Expansion</vt:lpstr>
      <vt:lpstr>What can be done with this cluster?</vt:lpstr>
      <vt:lpstr>How does it work?</vt:lpstr>
      <vt:lpstr>How does it work?</vt:lpstr>
      <vt:lpstr>How does it work?</vt:lpstr>
      <vt:lpstr>How does it work?</vt:lpstr>
      <vt:lpstr>How to get access and support?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CAVALIERE  MONICA</dc:creator>
  <cp:lastModifiedBy>DRAGO  IDILIO</cp:lastModifiedBy>
  <cp:revision>204</cp:revision>
  <dcterms:created xsi:type="dcterms:W3CDTF">2019-06-25T15:59:23Z</dcterms:created>
  <dcterms:modified xsi:type="dcterms:W3CDTF">2020-01-16T20:07:11Z</dcterms:modified>
</cp:coreProperties>
</file>