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vsdx" ContentType="application/vnd.ms-visio.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293" r:id="rId3"/>
    <p:sldId id="294" r:id="rId4"/>
    <p:sldId id="295" r:id="rId5"/>
    <p:sldId id="296" r:id="rId6"/>
    <p:sldId id="297" r:id="rId7"/>
    <p:sldId id="298" r:id="rId8"/>
    <p:sldId id="302" r:id="rId9"/>
    <p:sldId id="303" r:id="rId10"/>
    <p:sldId id="304" r:id="rId11"/>
    <p:sldId id="308" r:id="rId12"/>
    <p:sldId id="299" r:id="rId13"/>
    <p:sldId id="300" r:id="rId14"/>
    <p:sldId id="301" r:id="rId15"/>
    <p:sldId id="305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80808"/>
    <a:srgbClr val="FF9900"/>
    <a:srgbClr val="FDFDFC"/>
    <a:srgbClr val="FFFFFF"/>
    <a:srgbClr val="EBEBE3"/>
    <a:srgbClr val="336600"/>
    <a:srgbClr val="EFEEEA"/>
    <a:srgbClr val="E72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52B359-93D8-995D-4CA4-B7A65AFEC82A}" v="24" dt="2020-01-13T16:20:04.858"/>
    <p1510:client id="{C78F66B0-A601-409E-A2D8-C93FBACFE843}" v="47" dt="2019-11-07T23:50:35.226"/>
    <p1510:client id="{EA510A26-5B7D-49D2-BC03-44F76290918A}" v="25" dt="2020-01-13T16:16:05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6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70" y="102"/>
      </p:cViewPr>
      <p:guideLst>
        <p:guide orient="horz" pos="2160"/>
        <p:guide pos="3840"/>
        <p:guide orient="horz" pos="8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8"/>
    </p:cViewPr>
  </p:sorterViewPr>
  <p:notesViewPr>
    <p:cSldViewPr snapToGrid="0" showGuides="1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949B4-6F50-46BE-9D1B-C5AD4170355E}" type="datetimeFigureOut">
              <a:rPr lang="it-IT" smtClean="0"/>
              <a:t>24/01/2020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4AC29-6B84-493A-B980-74250216A2F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403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C60D6-BF27-435A-B12C-C7E9E1EEE8FA}" type="datetimeFigureOut">
              <a:rPr lang="en-US" smtClean="0"/>
              <a:t>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63CE3-B6EE-4A81-A318-FFCC42E6A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F2A3-7832-48BD-B2DC-24A54EB320D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610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Associazione ICT Dott.Com 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53C0E-300D-4F90-827D-A64DB708D690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0350" cy="3719513"/>
          </a:xfrm>
          <a:ln cap="flat"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6324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Associazione ICT Dott.Com 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153C0E-300D-4F90-827D-A64DB708D690}" type="slidenum">
              <a:rPr kumimoji="0" lang="it-IT" alt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alt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10350" cy="3719513"/>
          </a:xfrm>
          <a:ln cap="flat"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19667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0F2A3-7832-48BD-B2DC-24A54EB320D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173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microsoft.com/office/2007/relationships/hdphoto" Target="../media/hdphoto1.wdp"/><Relationship Id="rId7" Type="http://schemas.openxmlformats.org/officeDocument/2006/relationships/image" Target="../media/image7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7">
            <a:extLst>
              <a:ext uri="{FF2B5EF4-FFF2-40B4-BE49-F238E27FC236}">
                <a16:creationId xmlns:a16="http://schemas.microsoft.com/office/drawing/2014/main" id="{B03163D2-2E47-4044-B272-DA8DC2B37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549" y="0"/>
            <a:ext cx="2372451" cy="6858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10655A-6C9D-4F17-81BA-FEBAC6DEBAB5}"/>
              </a:ext>
            </a:extLst>
          </p:cNvPr>
          <p:cNvSpPr/>
          <p:nvPr userDrawn="1"/>
        </p:nvSpPr>
        <p:spPr>
          <a:xfrm>
            <a:off x="0" y="5974082"/>
            <a:ext cx="12192000" cy="883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1D45F6-42D3-4E92-A54D-D42F8A0E56AD}"/>
              </a:ext>
            </a:extLst>
          </p:cNvPr>
          <p:cNvSpPr/>
          <p:nvPr userDrawn="1"/>
        </p:nvSpPr>
        <p:spPr>
          <a:xfrm>
            <a:off x="11754194" y="4931229"/>
            <a:ext cx="437806" cy="1926771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 userDrawn="1">
            <p:ph type="title"/>
          </p:nvPr>
        </p:nvSpPr>
        <p:spPr>
          <a:xfrm>
            <a:off x="642026" y="3429000"/>
            <a:ext cx="9177523" cy="590931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36" y="336174"/>
            <a:ext cx="1941576" cy="883920"/>
          </a:xfrm>
          <a:prstGeom prst="rect">
            <a:avLst/>
          </a:prstGeom>
        </p:spPr>
      </p:pic>
      <p:sp>
        <p:nvSpPr>
          <p:cNvPr id="10" name="Segnaposto testo 9"/>
          <p:cNvSpPr>
            <a:spLocks noGrp="1"/>
          </p:cNvSpPr>
          <p:nvPr userDrawn="1">
            <p:ph type="body" sz="quarter" idx="10"/>
          </p:nvPr>
        </p:nvSpPr>
        <p:spPr>
          <a:xfrm>
            <a:off x="642026" y="4213794"/>
            <a:ext cx="9135336" cy="480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336600"/>
                </a:solidFill>
              </a:defRPr>
            </a:lvl1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070DF0-5E11-44CF-9500-C25F0E41220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2334" y="6154010"/>
            <a:ext cx="5848350" cy="6762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C90AAC-8F9B-436D-8B44-A210542B3AA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2026" y="6003860"/>
            <a:ext cx="757326" cy="7573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FE15A0-DB99-47AD-8840-2109F7922D7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10023" y="6003860"/>
            <a:ext cx="763622" cy="7636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141C97-AB95-4030-AE9F-905181526072}"/>
              </a:ext>
            </a:extLst>
          </p:cNvPr>
          <p:cNvSpPr txBox="1"/>
          <p:nvPr userDrawn="1"/>
        </p:nvSpPr>
        <p:spPr>
          <a:xfrm>
            <a:off x="5720394" y="5951838"/>
            <a:ext cx="141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Sponsored by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3923178-2635-47F9-BAD2-C6E253BC6E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02" y="16474"/>
            <a:ext cx="5950212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62D27-7BDD-4936-9B8B-AA3C8177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713F1-6BDD-4E2F-BC29-AC0AC2A74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018" y="1825625"/>
            <a:ext cx="10415847" cy="18446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19F8314E-9246-418D-BEBA-9FA8121A5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3086" y="6320357"/>
            <a:ext cx="573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D124D-0B40-4A25-B90B-8DB7BB9A9481}" type="slidenum">
              <a:rPr lang="it-IT" smtClean="0"/>
              <a:t>‹#›</a:t>
            </a:fld>
            <a:endParaRPr lang="it-IT"/>
          </a:p>
        </p:txBody>
      </p:sp>
      <p:pic>
        <p:nvPicPr>
          <p:cNvPr id="9" name="Immagine 7">
            <a:extLst>
              <a:ext uri="{FF2B5EF4-FFF2-40B4-BE49-F238E27FC236}">
                <a16:creationId xmlns:a16="http://schemas.microsoft.com/office/drawing/2014/main" id="{B03163D2-2E47-4044-B272-DA8DC2B37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549" y="0"/>
            <a:ext cx="2372451" cy="6858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70879" y="4937550"/>
            <a:ext cx="420854" cy="192045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09841" y="6045284"/>
            <a:ext cx="2425748" cy="640198"/>
          </a:xfrm>
          <a:prstGeom prst="rect">
            <a:avLst/>
          </a:prstGeom>
        </p:spPr>
      </p:pic>
      <p:pic>
        <p:nvPicPr>
          <p:cNvPr id="12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E34CD87-738E-4D3E-A661-8BC7DC6FFA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939" y="6182193"/>
            <a:ext cx="3785944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4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E770FEE-39B6-409B-AB84-82E09C4A4913}"/>
              </a:ext>
            </a:extLst>
          </p:cNvPr>
          <p:cNvGrpSpPr/>
          <p:nvPr userDrawn="1"/>
        </p:nvGrpSpPr>
        <p:grpSpPr>
          <a:xfrm>
            <a:off x="9819549" y="0"/>
            <a:ext cx="2372451" cy="6858000"/>
            <a:chOff x="9819549" y="0"/>
            <a:chExt cx="2372451" cy="6858000"/>
          </a:xfrm>
        </p:grpSpPr>
        <p:pic>
          <p:nvPicPr>
            <p:cNvPr id="8" name="Immagine 7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9549" y="0"/>
              <a:ext cx="2372451" cy="6858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FF21A71-7428-485A-A09A-200A01AEF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1753850" y="4933950"/>
              <a:ext cx="438150" cy="1924050"/>
            </a:xfrm>
            <a:prstGeom prst="rect">
              <a:avLst/>
            </a:prstGeom>
          </p:spPr>
        </p:pic>
      </p:grp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53086" y="269308"/>
            <a:ext cx="11110412" cy="7017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26FF00DC-6E4F-4AA4-A45D-2522A9BE07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77" y="6095934"/>
            <a:ext cx="3785944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67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336600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Disegno_di_Microsoft_Visio.vsdx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10" Type="http://schemas.openxmlformats.org/officeDocument/2006/relationships/image" Target="../media/image26.png"/><Relationship Id="rId4" Type="http://schemas.openxmlformats.org/officeDocument/2006/relationships/image" Target="../media/image20.emf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4D696-ADF1-4F3F-ACD1-E1AB25ED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26" y="3096601"/>
            <a:ext cx="9177523" cy="923330"/>
          </a:xfrm>
        </p:spPr>
        <p:txBody>
          <a:bodyPr/>
          <a:lstStyle/>
          <a:p>
            <a:r>
              <a:rPr lang="en-US" sz="6000" dirty="0" err="1"/>
              <a:t>Cloud@Polito</a:t>
            </a:r>
            <a:endParaRPr lang="en-US" sz="6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554477-01C2-420D-9DC2-6C7F30D97D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4276" y="4667631"/>
            <a:ext cx="4160569" cy="123854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/>
              <a:t>Enrico Venuto</a:t>
            </a:r>
          </a:p>
          <a:p>
            <a:pPr algn="ctr"/>
            <a:r>
              <a:rPr lang="en-US" sz="2000" dirty="0"/>
              <a:t>Head of IT Infrastructure Service</a:t>
            </a:r>
          </a:p>
          <a:p>
            <a:pPr algn="ctr"/>
            <a:r>
              <a:rPr lang="en-US" sz="2000" dirty="0" err="1"/>
              <a:t>Politecnico</a:t>
            </a:r>
            <a:r>
              <a:rPr lang="en-US" sz="2000" dirty="0"/>
              <a:t> di Torino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90E47A-7617-4286-814E-2882A46FE0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42026" y="4019931"/>
            <a:ext cx="8729663" cy="6477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dirty="0"/>
              <a:t>Cloud Computing Facilities for Research</a:t>
            </a:r>
          </a:p>
          <a:p>
            <a:pPr marL="0" indent="0">
              <a:buNone/>
            </a:pPr>
            <a:r>
              <a:rPr lang="en-US" sz="2000" dirty="0"/>
              <a:t>January 17</a:t>
            </a:r>
            <a:r>
              <a:rPr lang="en-US" sz="2000" baseline="30000" dirty="0"/>
              <a:t>th</a:t>
            </a:r>
            <a:r>
              <a:rPr lang="en-US" sz="2000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117765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8180" y="873457"/>
            <a:ext cx="1146290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National Cyber-Security </a:t>
            </a:r>
            <a:r>
              <a:rPr lang="it-IT" sz="2400" dirty="0" err="1"/>
              <a:t>Border</a:t>
            </a:r>
            <a:r>
              <a:rPr lang="it-IT" sz="2400" dirty="0"/>
              <a:t> - 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Perimetro di Sicurezza Cibernetica nazionale</a:t>
            </a:r>
            <a:r>
              <a:rPr lang="it-IT" sz="2400" dirty="0"/>
              <a:t> (Italia 9/19/19) </a:t>
            </a:r>
          </a:p>
          <a:p>
            <a:endParaRPr lang="it-IT" sz="1600" dirty="0"/>
          </a:p>
          <a:p>
            <a:r>
              <a:rPr lang="it-IT" sz="2400" dirty="0" err="1"/>
              <a:t>Clarifyng</a:t>
            </a:r>
            <a:r>
              <a:rPr lang="it-IT" sz="2400" dirty="0"/>
              <a:t> </a:t>
            </a:r>
            <a:r>
              <a:rPr lang="it-IT" sz="2400" dirty="0" err="1"/>
              <a:t>Lawfull</a:t>
            </a:r>
            <a:r>
              <a:rPr lang="it-IT" sz="2400" dirty="0"/>
              <a:t> </a:t>
            </a:r>
            <a:r>
              <a:rPr lang="it-IT" sz="2400" dirty="0" err="1"/>
              <a:t>Overseas</a:t>
            </a:r>
            <a:r>
              <a:rPr lang="it-IT" sz="2400" dirty="0"/>
              <a:t> Use of Data </a:t>
            </a:r>
            <a:r>
              <a:rPr lang="it-IT" sz="2400" dirty="0" err="1"/>
              <a:t>Act</a:t>
            </a:r>
            <a:r>
              <a:rPr lang="it-IT" sz="2400" dirty="0"/>
              <a:t> (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</a:t>
            </a:r>
            <a:r>
              <a:rPr lang="it-IT" sz="2400" dirty="0"/>
              <a:t>) (USA 3/23/18)-</a:t>
            </a:r>
            <a:r>
              <a:rPr lang="en-US" sz="2400" dirty="0"/>
              <a:t>  </a:t>
            </a:r>
            <a:r>
              <a:rPr lang="en-US" sz="2000" dirty="0"/>
              <a:t>allows federal law enforcement to compel U.S.-based technology companies to provide requested data stored on servers regardless of whether the data are stored in the U.S. or on foreign </a:t>
            </a:r>
            <a:r>
              <a:rPr lang="en-US" sz="2000" dirty="0" err="1"/>
              <a:t>soi</a:t>
            </a:r>
            <a:r>
              <a:rPr lang="it-IT" sz="2000" dirty="0"/>
              <a:t>l.</a:t>
            </a:r>
          </a:p>
          <a:p>
            <a:endParaRPr lang="it-IT" sz="1600" dirty="0"/>
          </a:p>
          <a:p>
            <a:r>
              <a:rPr lang="ja-JP" alt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中华人民共和国网络安全法</a:t>
            </a:r>
            <a:r>
              <a:rPr lang="ja-JP" altLang="it-IT" sz="2400" dirty="0"/>
              <a:t> </a:t>
            </a:r>
            <a:br>
              <a:rPr lang="it-IT" altLang="ja-JP" sz="2400" dirty="0"/>
            </a:br>
            <a:r>
              <a:rPr lang="it-IT" altLang="ja-JP" sz="2400" dirty="0"/>
              <a:t>(</a:t>
            </a:r>
            <a:r>
              <a:rPr lang="it-IT" sz="2400" dirty="0" err="1"/>
              <a:t>Cybersecurity</a:t>
            </a:r>
            <a:r>
              <a:rPr lang="it-IT" sz="2400" dirty="0"/>
              <a:t> Law of the </a:t>
            </a:r>
            <a:r>
              <a:rPr lang="it-IT" sz="2400" dirty="0" err="1"/>
              <a:t>People’s</a:t>
            </a:r>
            <a:r>
              <a:rPr lang="it-IT" sz="2400" dirty="0"/>
              <a:t> Republic of China</a:t>
            </a:r>
            <a:r>
              <a:rPr lang="it-IT" altLang="ja-JP" sz="2400" dirty="0"/>
              <a:t>) (Cina 11/7/16) - </a:t>
            </a:r>
            <a:r>
              <a:rPr lang="en-US" altLang="ja-JP" sz="2400" dirty="0"/>
              <a:t> </a:t>
            </a:r>
            <a:r>
              <a:rPr lang="en-US" altLang="ja-JP" sz="2000" dirty="0"/>
              <a:t>companies that operate a network must tell the government how sensitive the data they handle is, and what strategies they use to protect it; inspectors can plug directly into their networks for verifying.</a:t>
            </a:r>
            <a:endParaRPr lang="it-IT" altLang="ja-JP" sz="2000" dirty="0"/>
          </a:p>
          <a:p>
            <a:endParaRPr lang="it-IT" altLang="ja-JP" sz="1600" dirty="0"/>
          </a:p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Gaia-X</a:t>
            </a:r>
            <a:r>
              <a:rPr lang="it-IT" sz="2400" dirty="0"/>
              <a:t> (Germany 10/29/19): </a:t>
            </a:r>
            <a:r>
              <a:rPr lang="it-IT" sz="2400" dirty="0" err="1"/>
              <a:t>German</a:t>
            </a:r>
            <a:r>
              <a:rPr lang="it-IT" sz="2400" dirty="0"/>
              <a:t> Economy </a:t>
            </a:r>
            <a:r>
              <a:rPr lang="it-IT" sz="2400" dirty="0" err="1"/>
              <a:t>Minister</a:t>
            </a:r>
            <a:r>
              <a:rPr lang="it-IT" sz="2400" dirty="0"/>
              <a:t> </a:t>
            </a:r>
            <a:r>
              <a:rPr lang="it-IT" sz="2400" dirty="0" err="1"/>
              <a:t>presented</a:t>
            </a:r>
            <a:r>
              <a:rPr lang="it-IT" sz="2400" dirty="0"/>
              <a:t> the </a:t>
            </a:r>
            <a:r>
              <a:rPr lang="en-US" sz="2400" dirty="0"/>
              <a:t>European data infrastructure as an alternative to services of American Internet giants.</a:t>
            </a:r>
          </a:p>
          <a:p>
            <a:endParaRPr lang="it-IT" sz="2400" dirty="0"/>
          </a:p>
          <a:p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8180" y="53135"/>
            <a:ext cx="10496441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Legal Trends</a:t>
            </a:r>
          </a:p>
        </p:txBody>
      </p:sp>
    </p:spTree>
    <p:extLst>
      <p:ext uri="{BB962C8B-B14F-4D97-AF65-F5344CB8AC3E}">
        <p14:creationId xmlns:p14="http://schemas.microsoft.com/office/powerpoint/2010/main" val="251741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29616" cy="3549535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574026" y="238222"/>
            <a:ext cx="5717822" cy="269612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scene3d>
            <a:camera prst="perspectiveHeroicExtremeLeftFacing"/>
            <a:lightRig rig="threePt" dir="t"/>
          </a:scene3d>
          <a:sp3d extrusionH="50800" contourW="19050">
            <a:bevelT w="127000" h="120650" prst="riblet"/>
            <a:bevelB w="120650" h="88900"/>
          </a:sp3d>
        </p:spPr>
        <p:txBody>
          <a:bodyPr wrap="square">
            <a:spAutoFit/>
          </a:bodyPr>
          <a:lstStyle/>
          <a:p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 </a:t>
            </a:r>
            <a:r>
              <a:rPr lang="en-US" sz="5400" kern="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Data</a:t>
            </a:r>
            <a:r>
              <a:rPr lang="en-US" sz="3600" kern="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 will be the most</a:t>
            </a:r>
            <a:br>
              <a:rPr lang="en-US" sz="3600" kern="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</a:br>
            <a:r>
              <a:rPr lang="en-US" sz="3600" kern="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 important raw material of </a:t>
            </a:r>
            <a:br>
              <a:rPr lang="en-US" sz="3600" kern="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</a:br>
            <a:r>
              <a:rPr lang="en-US" sz="3600" kern="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itchFamily="2" charset="0"/>
                <a:ea typeface="Roboto" pitchFamily="2" charset="0"/>
              </a:rPr>
              <a:t> the  future</a:t>
            </a:r>
            <a:r>
              <a:rPr lang="en-US" sz="2800" kern="0" dirty="0">
                <a:solidFill>
                  <a:srgbClr val="080808"/>
                </a:solidFill>
                <a:latin typeface="Roboto" pitchFamily="2" charset="0"/>
                <a:ea typeface="Roboto" pitchFamily="2" charset="0"/>
              </a:rPr>
              <a:t>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kern="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              Peter </a:t>
            </a:r>
            <a:r>
              <a:rPr lang="it-IT" altLang="it-IT" kern="0" dirty="0" err="1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Altmaier</a:t>
            </a:r>
            <a:r>
              <a:rPr lang="it-IT" altLang="it-IT" kern="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– </a:t>
            </a:r>
            <a:r>
              <a:rPr lang="it-IT" altLang="it-IT" kern="0" dirty="0" err="1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German</a:t>
            </a:r>
            <a:r>
              <a:rPr lang="it-IT" altLang="it-IT" kern="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Economy </a:t>
            </a:r>
            <a:r>
              <a:rPr lang="it-IT" altLang="it-IT" kern="0" dirty="0" err="1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Minister</a:t>
            </a:r>
            <a:r>
              <a:rPr lang="it-IT" altLang="it-IT" kern="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 </a:t>
            </a:r>
          </a:p>
          <a:p>
            <a:pPr lvl="0" algn="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it-IT" altLang="it-IT" kern="0" dirty="0">
              <a:solidFill>
                <a:srgbClr val="080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21388" y="3025786"/>
            <a:ext cx="8510863" cy="261610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scene3d>
            <a:camera prst="perspectiveContrastingRightFacing"/>
            <a:lightRig rig="threePt" dir="t"/>
          </a:scene3d>
          <a:sp3d extrusionH="38100" contourW="133350" prstMaterial="dkEdge">
            <a:bevelT w="177800" h="158750" prst="softRound"/>
            <a:bevelB w="114300" prst="artDeco"/>
          </a:sp3d>
        </p:spPr>
        <p:txBody>
          <a:bodyPr wrap="square">
            <a:spAutoFit/>
          </a:bodyPr>
          <a:lstStyle/>
          <a:p>
            <a:r>
              <a:rPr lang="en-US" sz="2800" kern="0" dirty="0">
                <a:solidFill>
                  <a:schemeClr val="accent1"/>
                </a:solidFill>
                <a:latin typeface="Arial"/>
              </a:rPr>
              <a:t>The European economy urgently needs an infrastructure that ensures </a:t>
            </a:r>
            <a:r>
              <a:rPr lang="en-US" sz="28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data sovereignty </a:t>
            </a:r>
            <a:r>
              <a:rPr lang="en-US" sz="2800" kern="0" dirty="0">
                <a:solidFill>
                  <a:schemeClr val="accent1"/>
                </a:solidFill>
                <a:latin typeface="Arial"/>
              </a:rPr>
              <a:t>[…] platforms where the potential of A.I. can be tapped while privacy is safeguarded, all without reliance on foreign services.</a:t>
            </a:r>
          </a:p>
          <a:p>
            <a:pPr lvl="0"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it-IT" altLang="it-IT" sz="2000" kern="0" dirty="0">
                <a:solidFill>
                  <a:schemeClr val="accent1"/>
                </a:solidFill>
                <a:latin typeface="Arial"/>
              </a:rPr>
              <a:t>			Peter </a:t>
            </a:r>
            <a:r>
              <a:rPr lang="it-IT" altLang="it-IT" sz="2000" kern="0" dirty="0" err="1">
                <a:solidFill>
                  <a:schemeClr val="accent1"/>
                </a:solidFill>
                <a:latin typeface="Arial"/>
              </a:rPr>
              <a:t>Altmaier</a:t>
            </a:r>
            <a:r>
              <a:rPr lang="it-IT" altLang="it-IT" sz="2000" kern="0" dirty="0">
                <a:solidFill>
                  <a:schemeClr val="accent1"/>
                </a:solidFill>
                <a:latin typeface="Arial"/>
              </a:rPr>
              <a:t> – </a:t>
            </a:r>
            <a:r>
              <a:rPr lang="it-IT" altLang="it-IT" sz="2000" kern="0" dirty="0" err="1">
                <a:solidFill>
                  <a:schemeClr val="accent1"/>
                </a:solidFill>
                <a:latin typeface="Arial"/>
              </a:rPr>
              <a:t>German</a:t>
            </a:r>
            <a:r>
              <a:rPr lang="it-IT" altLang="it-IT" sz="2000" kern="0" dirty="0">
                <a:solidFill>
                  <a:schemeClr val="accent1"/>
                </a:solidFill>
                <a:latin typeface="Arial"/>
              </a:rPr>
              <a:t> Economy </a:t>
            </a:r>
            <a:r>
              <a:rPr lang="it-IT" altLang="it-IT" sz="2000" kern="0" dirty="0" err="1">
                <a:solidFill>
                  <a:schemeClr val="accent1"/>
                </a:solidFill>
                <a:latin typeface="Arial"/>
              </a:rPr>
              <a:t>Minister</a:t>
            </a:r>
            <a:endParaRPr lang="it-IT" altLang="it-IT" sz="2000" kern="0" dirty="0">
              <a:solidFill>
                <a:schemeClr val="accent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6492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8" y="5853830"/>
            <a:ext cx="1832104" cy="88563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75041" y="739073"/>
            <a:ext cx="1156919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3200" dirty="0"/>
          </a:p>
          <a:p>
            <a:r>
              <a:rPr lang="it-IT" sz="3200" dirty="0"/>
              <a:t>GARR </a:t>
            </a:r>
            <a:r>
              <a:rPr lang="it-IT" sz="3200" dirty="0" err="1"/>
              <a:t>Cloud</a:t>
            </a:r>
            <a:r>
              <a:rPr lang="it-IT" sz="3200" dirty="0"/>
              <a:t> </a:t>
            </a:r>
            <a:r>
              <a:rPr lang="it-IT" sz="3200" dirty="0" err="1"/>
              <a:t>Federation</a:t>
            </a:r>
            <a:r>
              <a:rPr lang="it-IT" sz="3200" dirty="0"/>
              <a:t> for </a:t>
            </a:r>
            <a:r>
              <a:rPr lang="it-IT" sz="3200" dirty="0" err="1"/>
              <a:t>experimenting</a:t>
            </a:r>
            <a:r>
              <a:rPr lang="it-IT" sz="3200" dirty="0"/>
              <a:t> the replica of </a:t>
            </a:r>
            <a:r>
              <a:rPr lang="it-IT" sz="3200" dirty="0" err="1"/>
              <a:t>our</a:t>
            </a:r>
            <a:r>
              <a:rPr lang="it-IT" sz="3200" dirty="0"/>
              <a:t> backup in the Palermo </a:t>
            </a:r>
            <a:r>
              <a:rPr lang="it-IT" sz="3200" dirty="0" err="1"/>
              <a:t>Openstack</a:t>
            </a:r>
            <a:r>
              <a:rPr lang="it-IT" sz="3200" dirty="0"/>
              <a:t> </a:t>
            </a:r>
            <a:r>
              <a:rPr lang="it-IT" sz="3200" dirty="0" err="1"/>
              <a:t>Federated</a:t>
            </a:r>
            <a:r>
              <a:rPr lang="it-IT" sz="3200" dirty="0"/>
              <a:t> </a:t>
            </a:r>
            <a:r>
              <a:rPr lang="it-IT" sz="3200" dirty="0" err="1"/>
              <a:t>Region</a:t>
            </a:r>
            <a:r>
              <a:rPr lang="it-IT" sz="3200" dirty="0"/>
              <a:t> </a:t>
            </a:r>
            <a:r>
              <a:rPr lang="it-IT" sz="3200" dirty="0" err="1"/>
              <a:t>using</a:t>
            </a:r>
            <a:r>
              <a:rPr lang="it-IT" sz="3200" dirty="0"/>
              <a:t> </a:t>
            </a:r>
            <a:r>
              <a:rPr lang="it-IT" sz="3200" dirty="0" err="1"/>
              <a:t>both</a:t>
            </a:r>
            <a:r>
              <a:rPr lang="it-IT" sz="3200" dirty="0"/>
              <a:t> </a:t>
            </a:r>
            <a:r>
              <a:rPr lang="it-IT" sz="3200" dirty="0" err="1"/>
              <a:t>CommVault</a:t>
            </a:r>
            <a:r>
              <a:rPr lang="it-IT" sz="3200" dirty="0"/>
              <a:t> and </a:t>
            </a:r>
            <a:r>
              <a:rPr lang="it-IT" sz="3200" dirty="0" err="1"/>
              <a:t>Veeam</a:t>
            </a:r>
            <a:r>
              <a:rPr lang="it-IT" sz="3200" dirty="0"/>
              <a:t>.</a:t>
            </a:r>
          </a:p>
          <a:p>
            <a:endParaRPr lang="it-IT" sz="14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it-IT" sz="3200" dirty="0" err="1"/>
              <a:t>Daily</a:t>
            </a:r>
            <a:r>
              <a:rPr lang="it-IT" sz="3200" dirty="0"/>
              <a:t> replica of 60 TB of native data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it-IT" sz="3200" dirty="0"/>
              <a:t>Total </a:t>
            </a:r>
            <a:r>
              <a:rPr lang="it-IT" sz="3200" dirty="0" err="1"/>
              <a:t>space</a:t>
            </a:r>
            <a:r>
              <a:rPr lang="it-IT" sz="3200" dirty="0"/>
              <a:t> </a:t>
            </a:r>
            <a:r>
              <a:rPr lang="it-IT" sz="3200" dirty="0" err="1"/>
              <a:t>used</a:t>
            </a:r>
            <a:r>
              <a:rPr lang="it-IT" sz="3200" dirty="0"/>
              <a:t>: 25 TB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it-IT" sz="3200" dirty="0"/>
              <a:t>6 </a:t>
            </a:r>
            <a:r>
              <a:rPr lang="it-IT" sz="3200" dirty="0" err="1"/>
              <a:t>months</a:t>
            </a:r>
            <a:r>
              <a:rPr lang="it-IT" sz="3200" dirty="0"/>
              <a:t> </a:t>
            </a:r>
            <a:r>
              <a:rPr lang="it-IT" sz="3200" dirty="0" err="1"/>
              <a:t>retention</a:t>
            </a:r>
            <a:endParaRPr lang="it-IT" sz="32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it-IT" sz="3200" dirty="0" err="1"/>
              <a:t>Encrypted</a:t>
            </a:r>
            <a:r>
              <a:rPr lang="it-IT" sz="3200" dirty="0"/>
              <a:t> data with </a:t>
            </a:r>
            <a:r>
              <a:rPr lang="it-IT" sz="3200" dirty="0" err="1"/>
              <a:t>very</a:t>
            </a:r>
            <a:r>
              <a:rPr lang="it-IT" sz="3200" dirty="0"/>
              <a:t> high de-</a:t>
            </a:r>
            <a:r>
              <a:rPr lang="it-IT" sz="3200" dirty="0" err="1"/>
              <a:t>duplication</a:t>
            </a:r>
            <a:r>
              <a:rPr lang="it-IT" sz="3200" dirty="0"/>
              <a:t> </a:t>
            </a:r>
            <a:r>
              <a:rPr lang="it-IT" sz="3200" dirty="0" err="1"/>
              <a:t>level</a:t>
            </a:r>
            <a:endParaRPr lang="it-IT" sz="3200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it-IT" dirty="0"/>
          </a:p>
          <a:p>
            <a:pPr lvl="1" algn="ctr"/>
            <a:r>
              <a:rPr lang="it-IT" sz="3200" dirty="0" err="1">
                <a:solidFill>
                  <a:srgbClr val="0070C0"/>
                </a:solidFill>
              </a:rPr>
              <a:t>Started</a:t>
            </a:r>
            <a:r>
              <a:rPr lang="it-IT" sz="3200" dirty="0">
                <a:solidFill>
                  <a:srgbClr val="0070C0"/>
                </a:solidFill>
              </a:rPr>
              <a:t>: end 2018 – </a:t>
            </a:r>
            <a:r>
              <a:rPr lang="it-IT" sz="3200" dirty="0" err="1">
                <a:solidFill>
                  <a:srgbClr val="0070C0"/>
                </a:solidFill>
              </a:rPr>
              <a:t>Still</a:t>
            </a:r>
            <a:r>
              <a:rPr lang="it-IT" sz="3200" dirty="0">
                <a:solidFill>
                  <a:srgbClr val="0070C0"/>
                </a:solidFill>
              </a:rPr>
              <a:t> </a:t>
            </a:r>
            <a:r>
              <a:rPr lang="it-IT" sz="3200" dirty="0" err="1">
                <a:solidFill>
                  <a:srgbClr val="0070C0"/>
                </a:solidFill>
              </a:rPr>
              <a:t>working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98180" y="53135"/>
            <a:ext cx="10496441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Case </a:t>
            </a:r>
            <a:r>
              <a:rPr lang="it-IT" dirty="0" err="1"/>
              <a:t>Study</a:t>
            </a:r>
            <a:r>
              <a:rPr lang="it-IT" dirty="0"/>
              <a:t>: Backup replica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77" y="5922683"/>
            <a:ext cx="2200845" cy="75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40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873" y="22366"/>
            <a:ext cx="9535657" cy="626509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8" y="6203244"/>
            <a:ext cx="1264225" cy="61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93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2542" y="1289509"/>
            <a:ext cx="1156919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400" dirty="0"/>
          </a:p>
          <a:p>
            <a:r>
              <a:rPr lang="it-IT" sz="2800" u="sng" dirty="0"/>
              <a:t>Second </a:t>
            </a:r>
            <a:r>
              <a:rPr lang="it-IT" sz="2800" u="sng" dirty="0" err="1"/>
              <a:t>Step</a:t>
            </a:r>
            <a:r>
              <a:rPr lang="it-IT" sz="2800" dirty="0"/>
              <a:t>:</a:t>
            </a:r>
          </a:p>
          <a:p>
            <a:r>
              <a:rPr lang="it-IT" sz="2800" dirty="0"/>
              <a:t>Cross-Platform Replica of some </a:t>
            </a:r>
            <a:r>
              <a:rPr lang="it-IT" sz="2800" dirty="0" err="1"/>
              <a:t>virtual</a:t>
            </a:r>
            <a:r>
              <a:rPr lang="it-IT" sz="2800" dirty="0"/>
              <a:t> </a:t>
            </a:r>
            <a:r>
              <a:rPr lang="it-IT" sz="2800" dirty="0" err="1"/>
              <a:t>machines</a:t>
            </a:r>
            <a:r>
              <a:rPr lang="it-IT" sz="2800" dirty="0"/>
              <a:t> </a:t>
            </a:r>
            <a:r>
              <a:rPr lang="it-IT" sz="2800" dirty="0" err="1"/>
              <a:t>using</a:t>
            </a:r>
            <a:r>
              <a:rPr lang="it-IT" sz="2800" dirty="0"/>
              <a:t> backup </a:t>
            </a:r>
            <a:r>
              <a:rPr lang="it-IT" sz="2800" dirty="0" err="1"/>
              <a:t>system</a:t>
            </a:r>
            <a:r>
              <a:rPr lang="it-IT" sz="2800" dirty="0"/>
              <a:t> </a:t>
            </a:r>
            <a:r>
              <a:rPr lang="it-IT" sz="2800" dirty="0" err="1"/>
              <a:t>features</a:t>
            </a:r>
            <a:r>
              <a:rPr lang="it-IT" sz="2800" dirty="0"/>
              <a:t> on </a:t>
            </a:r>
            <a:r>
              <a:rPr lang="it-IT" sz="2800" dirty="0" err="1"/>
              <a:t>different</a:t>
            </a:r>
            <a:r>
              <a:rPr lang="it-IT" sz="2800" dirty="0"/>
              <a:t> </a:t>
            </a:r>
            <a:r>
              <a:rPr lang="it-IT" sz="2800" dirty="0" err="1"/>
              <a:t>Openstack</a:t>
            </a:r>
            <a:r>
              <a:rPr lang="it-IT" sz="2800" dirty="0"/>
              <a:t> </a:t>
            </a:r>
            <a:r>
              <a:rPr lang="it-IT" sz="2800" dirty="0" err="1"/>
              <a:t>federated</a:t>
            </a:r>
            <a:r>
              <a:rPr lang="it-IT" sz="2800" dirty="0"/>
              <a:t> </a:t>
            </a:r>
            <a:r>
              <a:rPr lang="it-IT" sz="2800" dirty="0" err="1"/>
              <a:t>regions</a:t>
            </a:r>
            <a:r>
              <a:rPr lang="it-IT" sz="2800" dirty="0"/>
              <a:t>.</a:t>
            </a:r>
            <a:br>
              <a:rPr lang="it-IT" sz="2800" dirty="0"/>
            </a:br>
            <a:r>
              <a:rPr lang="it-IT" sz="2800" dirty="0"/>
              <a:t>                                     </a:t>
            </a:r>
            <a:r>
              <a:rPr lang="it-IT" sz="2800" dirty="0" err="1">
                <a:solidFill>
                  <a:srgbClr val="0070C0"/>
                </a:solidFill>
              </a:rPr>
              <a:t>Starting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mid</a:t>
            </a:r>
            <a:r>
              <a:rPr lang="it-IT" sz="2800" dirty="0">
                <a:solidFill>
                  <a:srgbClr val="0070C0"/>
                </a:solidFill>
              </a:rPr>
              <a:t> 2020</a:t>
            </a:r>
          </a:p>
          <a:p>
            <a:r>
              <a:rPr lang="it-IT" sz="2800" u="sng" dirty="0"/>
              <a:t>Third </a:t>
            </a:r>
            <a:r>
              <a:rPr lang="it-IT" sz="2800" u="sng" dirty="0" err="1"/>
              <a:t>Step</a:t>
            </a:r>
            <a:r>
              <a:rPr lang="it-IT" sz="2800" dirty="0"/>
              <a:t>:</a:t>
            </a:r>
          </a:p>
          <a:p>
            <a:r>
              <a:rPr lang="it-IT" sz="2800" dirty="0"/>
              <a:t>Cross-Platform Live </a:t>
            </a:r>
            <a:r>
              <a:rPr lang="it-IT" sz="2800" dirty="0" err="1"/>
              <a:t>Sync</a:t>
            </a:r>
            <a:r>
              <a:rPr lang="it-IT" sz="2800" dirty="0"/>
              <a:t> Replication: </a:t>
            </a:r>
            <a:r>
              <a:rPr lang="en-US" sz="2800" dirty="0"/>
              <a:t>incremental replication from a backup of a virtual machine to a synced copy of the virtual machine on </a:t>
            </a:r>
            <a:r>
              <a:rPr lang="it-IT" sz="2800" dirty="0" err="1"/>
              <a:t>different</a:t>
            </a:r>
            <a:r>
              <a:rPr lang="it-IT" sz="2800" dirty="0"/>
              <a:t> </a:t>
            </a:r>
            <a:r>
              <a:rPr lang="it-IT" sz="2800" dirty="0" err="1"/>
              <a:t>Openstack</a:t>
            </a:r>
            <a:r>
              <a:rPr lang="it-IT" sz="2800" dirty="0"/>
              <a:t> </a:t>
            </a:r>
            <a:r>
              <a:rPr lang="it-IT" sz="2800" dirty="0" err="1"/>
              <a:t>federated</a:t>
            </a:r>
            <a:r>
              <a:rPr lang="it-IT" sz="2800" dirty="0"/>
              <a:t> </a:t>
            </a:r>
            <a:r>
              <a:rPr lang="it-IT" sz="2800" dirty="0" err="1"/>
              <a:t>regions</a:t>
            </a:r>
            <a:br>
              <a:rPr lang="it-IT" sz="2800" dirty="0"/>
            </a:br>
            <a:r>
              <a:rPr lang="it-IT" sz="2800"/>
              <a:t>                     </a:t>
            </a:r>
            <a:r>
              <a:rPr lang="it-IT" sz="2800">
                <a:solidFill>
                  <a:srgbClr val="0070C0"/>
                </a:solidFill>
              </a:rPr>
              <a:t>Compatibility </a:t>
            </a:r>
            <a:r>
              <a:rPr lang="it-IT" sz="2800" dirty="0" err="1">
                <a:solidFill>
                  <a:srgbClr val="0070C0"/>
                </a:solidFill>
              </a:rPr>
              <a:t>matrix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analisys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  <a:r>
              <a:rPr lang="it-IT" sz="2800" dirty="0" err="1">
                <a:solidFill>
                  <a:srgbClr val="0070C0"/>
                </a:solidFill>
              </a:rPr>
              <a:t>running</a:t>
            </a:r>
            <a:r>
              <a:rPr lang="it-IT" sz="28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8180" y="53135"/>
            <a:ext cx="10496441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Case </a:t>
            </a:r>
            <a:r>
              <a:rPr lang="it-IT" dirty="0" err="1"/>
              <a:t>Study</a:t>
            </a:r>
            <a:r>
              <a:rPr lang="it-IT" dirty="0"/>
              <a:t>: VM replica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8" y="5853830"/>
            <a:ext cx="1832104" cy="88563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77" y="5922683"/>
            <a:ext cx="2200845" cy="75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69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4097866" y="5273927"/>
            <a:ext cx="3478127" cy="1397000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Tx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Tx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Tx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Tx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noProof="1"/>
              <a:t>Enrico Venuto</a:t>
            </a:r>
          </a:p>
          <a:p>
            <a:r>
              <a:rPr lang="it-IT" sz="3200" noProof="1"/>
              <a:t>venuto@polito.it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91" y="4940015"/>
            <a:ext cx="1772816" cy="177281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5" y="4940015"/>
            <a:ext cx="1799448" cy="179944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630" y="57063"/>
            <a:ext cx="6949871" cy="463903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" y="57063"/>
            <a:ext cx="1749562" cy="8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2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3505201" y="1447800"/>
            <a:ext cx="583247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9" rIns="92075" bIns="46039"/>
          <a:lstStyle>
            <a:lvl1pPr marL="342900" indent="-3429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621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81200" indent="-228600" defTabSz="762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84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56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528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10000" indent="-228600" defTabSz="7620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endParaRPr lang="en-US" altLang="it-IT">
              <a:latin typeface="Arial Narrow" panose="020B0606020202030204" pitchFamily="34" charset="0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259463" y="1070650"/>
            <a:ext cx="4986272" cy="55079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44" indent="-285744"/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Capacity</a:t>
            </a:r>
          </a:p>
          <a:p>
            <a:pPr marL="176209" indent="-176209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Internet Connection (via GARR) = 2 x  10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Gbps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FD</a:t>
            </a:r>
          </a:p>
          <a:p>
            <a:pPr marL="176209" indent="-176209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480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Gbps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core aggregated bandwidth</a:t>
            </a:r>
          </a:p>
          <a:p>
            <a:pPr marL="176209" indent="-176209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Up to 160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Gbps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 Narrow" panose="020B0606020202030204" pitchFamily="34" charset="0"/>
              </a:rPr>
              <a:t>departements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 aggregated bandwidth</a:t>
            </a:r>
          </a:p>
          <a:p>
            <a:pPr marL="285744" indent="-285744"/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44" indent="-285744"/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Datacenter</a:t>
            </a:r>
          </a:p>
          <a:p>
            <a:pPr marL="176209" indent="-176209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2 main datacenters in Business Continuity</a:t>
            </a:r>
          </a:p>
          <a:p>
            <a:pPr marL="176209" indent="-176209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3 switching rooms</a:t>
            </a:r>
          </a:p>
          <a:p>
            <a:pPr marL="176209" indent="-176209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Many technical rooms</a:t>
            </a:r>
          </a:p>
          <a:p>
            <a:pPr marL="176209" indent="-176209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~250 Network Rack</a:t>
            </a:r>
          </a:p>
          <a:p>
            <a:pPr marL="285744" indent="-285744"/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44" indent="-285744"/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Networking devices</a:t>
            </a:r>
          </a:p>
          <a:p>
            <a:pPr marL="176209" indent="-176209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Access Points: ~700</a:t>
            </a:r>
          </a:p>
          <a:p>
            <a:pPr marL="176209" indent="-176209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Switches &amp; routers: ~500</a:t>
            </a:r>
          </a:p>
          <a:p>
            <a:pPr marL="285744" indent="-285744"/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285744" indent="-285744"/>
            <a:r>
              <a:rPr lang="en-US" b="1" dirty="0">
                <a:solidFill>
                  <a:schemeClr val="tx1"/>
                </a:solidFill>
                <a:latin typeface="Arial Narrow" panose="020B0606020202030204" pitchFamily="34" charset="0"/>
              </a:rPr>
              <a:t>Networked devices</a:t>
            </a:r>
          </a:p>
          <a:p>
            <a:pPr marL="176209" indent="-176209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Telephones: ~3.400</a:t>
            </a:r>
          </a:p>
          <a:p>
            <a:pPr marL="176209" indent="-176209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Network nodes: ~16,000</a:t>
            </a:r>
          </a:p>
          <a:p>
            <a:pPr marL="176209" indent="-176209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</a:rPr>
              <a:t>Thousands of mobile devices</a:t>
            </a:r>
          </a:p>
          <a:p>
            <a:pPr marL="176209" indent="-176209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3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98"/>
          <a:stretch/>
        </p:blipFill>
        <p:spPr>
          <a:xfrm>
            <a:off x="6251150" y="2326296"/>
            <a:ext cx="5050764" cy="3236304"/>
          </a:xfrm>
          <a:prstGeom prst="rect">
            <a:avLst/>
          </a:prstGeom>
        </p:spPr>
      </p:pic>
      <p:pic>
        <p:nvPicPr>
          <p:cNvPr id="33" name="Picture 4" descr="http://www.tigernetworking.co.th/img_pro/ap_2600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065" y="3509865"/>
            <a:ext cx="2160000" cy="175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98180" y="53135"/>
            <a:ext cx="10600299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Politecnico IT </a:t>
            </a:r>
            <a:r>
              <a:rPr lang="it-IT" dirty="0" err="1"/>
              <a:t>Infrastructure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7239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0"/>
          <p:cNvSpPr txBox="1"/>
          <p:nvPr/>
        </p:nvSpPr>
        <p:spPr>
          <a:xfrm>
            <a:off x="7334225" y="842623"/>
            <a:ext cx="3332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dirty="0">
                <a:solidFill>
                  <a:prstClr val="white"/>
                </a:solidFill>
                <a:latin typeface="Century Gothic"/>
              </a:rPr>
              <a:t>Dipartimento di Automatica e Informatica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386" y="1230489"/>
            <a:ext cx="6610928" cy="5398673"/>
          </a:xfrm>
          <a:prstGeom prst="rect">
            <a:avLst/>
          </a:prstGeom>
        </p:spPr>
      </p:pic>
      <p:cxnSp>
        <p:nvCxnSpPr>
          <p:cNvPr id="7" name="Connettore diritto 6"/>
          <p:cNvCxnSpPr/>
          <p:nvPr/>
        </p:nvCxnSpPr>
        <p:spPr>
          <a:xfrm>
            <a:off x="3222979" y="3691467"/>
            <a:ext cx="3028273" cy="28222"/>
          </a:xfrm>
          <a:prstGeom prst="lin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/>
          <p:cNvSpPr txBox="1"/>
          <p:nvPr/>
        </p:nvSpPr>
        <p:spPr>
          <a:xfrm>
            <a:off x="105189" y="3335577"/>
            <a:ext cx="2079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rgbClr val="0070C0"/>
                </a:solidFill>
              </a:rPr>
              <a:t>Cisco </a:t>
            </a:r>
            <a:r>
              <a:rPr lang="it-IT" sz="1400" dirty="0" err="1">
                <a:solidFill>
                  <a:srgbClr val="0070C0"/>
                </a:solidFill>
              </a:rPr>
              <a:t>Nexus</a:t>
            </a:r>
            <a:r>
              <a:rPr lang="it-IT" sz="1400" dirty="0">
                <a:solidFill>
                  <a:srgbClr val="0070C0"/>
                </a:solidFill>
              </a:rPr>
              <a:t> 7000 </a:t>
            </a:r>
            <a:r>
              <a:rPr lang="it-IT" sz="1400" dirty="0" err="1">
                <a:solidFill>
                  <a:srgbClr val="0070C0"/>
                </a:solidFill>
              </a:rPr>
              <a:t>vPC</a:t>
            </a:r>
            <a:endParaRPr lang="it-IT" sz="1400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411265" y="1491175"/>
            <a:ext cx="1487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</a:rPr>
              <a:t>HPE 5900 in IRF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501810" y="5355858"/>
            <a:ext cx="2329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rgbClr val="0070C0"/>
                </a:solidFill>
              </a:rPr>
              <a:t>Cisco </a:t>
            </a:r>
            <a:r>
              <a:rPr lang="it-IT" sz="1600" dirty="0" err="1">
                <a:solidFill>
                  <a:srgbClr val="0070C0"/>
                </a:solidFill>
              </a:rPr>
              <a:t>Catalyst</a:t>
            </a:r>
            <a:r>
              <a:rPr lang="it-IT" sz="1600" dirty="0">
                <a:solidFill>
                  <a:srgbClr val="0070C0"/>
                </a:solidFill>
              </a:rPr>
              <a:t> 4500 in VSS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4920" y="2678494"/>
            <a:ext cx="2683666" cy="189316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5946" y="1372451"/>
            <a:ext cx="2720079" cy="1019783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97089" y="1452544"/>
            <a:ext cx="693522" cy="799810"/>
          </a:xfrm>
          <a:prstGeom prst="rect">
            <a:avLst/>
          </a:prstGeom>
        </p:spPr>
      </p:pic>
      <p:sp>
        <p:nvSpPr>
          <p:cNvPr id="13" name="Freccia a destra 12"/>
          <p:cNvSpPr/>
          <p:nvPr/>
        </p:nvSpPr>
        <p:spPr>
          <a:xfrm>
            <a:off x="7278814" y="1696006"/>
            <a:ext cx="487998" cy="259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/>
          <p:cNvSpPr/>
          <p:nvPr/>
        </p:nvSpPr>
        <p:spPr>
          <a:xfrm>
            <a:off x="10667189" y="1658139"/>
            <a:ext cx="487998" cy="259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a destra 19"/>
          <p:cNvSpPr/>
          <p:nvPr/>
        </p:nvSpPr>
        <p:spPr>
          <a:xfrm>
            <a:off x="7844302" y="3447685"/>
            <a:ext cx="606012" cy="354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5065857" y="5914444"/>
            <a:ext cx="15835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it-IT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GbE</a:t>
            </a: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GARR </a:t>
            </a:r>
            <a:r>
              <a:rPr lang="it-IT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</a:t>
            </a:r>
            <a:endParaRPr lang="it-IT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568224" y="5898024"/>
            <a:ext cx="17105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it-IT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GbE</a:t>
            </a:r>
            <a:r>
              <a:rPr lang="it-IT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GARR </a:t>
            </a:r>
            <a:r>
              <a:rPr lang="it-IT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</a:t>
            </a:r>
            <a:endParaRPr lang="it-IT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Freccia a destra 26"/>
          <p:cNvSpPr/>
          <p:nvPr/>
        </p:nvSpPr>
        <p:spPr>
          <a:xfrm>
            <a:off x="8288919" y="5395521"/>
            <a:ext cx="487998" cy="259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236943"/>
              </p:ext>
            </p:extLst>
          </p:nvPr>
        </p:nvGraphicFramePr>
        <p:xfrm>
          <a:off x="9326439" y="5355858"/>
          <a:ext cx="477962" cy="349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Visio" r:id="rId8" imgW="495300" imgH="362040" progId="Visio.Drawing.15">
                  <p:embed/>
                </p:oleObj>
              </mc:Choice>
              <mc:Fallback>
                <p:oleObj name="Visio" r:id="rId8" imgW="495300" imgH="362040" progId="Visio.Drawing.15">
                  <p:embed/>
                  <p:pic>
                    <p:nvPicPr>
                      <p:cNvPr id="2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6439" y="5355858"/>
                        <a:ext cx="477962" cy="349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98181" y="53135"/>
            <a:ext cx="9706220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Networking</a:t>
            </a:r>
          </a:p>
        </p:txBody>
      </p:sp>
    </p:spTree>
    <p:extLst>
      <p:ext uri="{BB962C8B-B14F-4D97-AF65-F5344CB8AC3E}">
        <p14:creationId xmlns:p14="http://schemas.microsoft.com/office/powerpoint/2010/main" val="249565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sellaDiTesto 20"/>
          <p:cNvSpPr txBox="1"/>
          <p:nvPr/>
        </p:nvSpPr>
        <p:spPr>
          <a:xfrm>
            <a:off x="7334225" y="842623"/>
            <a:ext cx="3332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it-IT" sz="1200" dirty="0">
                <a:solidFill>
                  <a:prstClr val="white"/>
                </a:solidFill>
                <a:latin typeface="Century Gothic"/>
              </a:rPr>
              <a:t>Dipartimento di Automatica e Informatica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1" y="2438400"/>
            <a:ext cx="3840935" cy="3847390"/>
          </a:xfrm>
          <a:prstGeom prst="rect">
            <a:avLst/>
          </a:prstGeom>
        </p:spPr>
      </p:pic>
      <p:sp>
        <p:nvSpPr>
          <p:cNvPr id="8" name="TextBox 216"/>
          <p:cNvSpPr txBox="1"/>
          <p:nvPr/>
        </p:nvSpPr>
        <p:spPr>
          <a:xfrm>
            <a:off x="3097930" y="1315687"/>
            <a:ext cx="1424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en-US" sz="1200" dirty="0"/>
              <a:t> </a:t>
            </a:r>
            <a:r>
              <a:rPr lang="en-US" sz="1200" dirty="0" err="1"/>
              <a:t>Dipartimento</a:t>
            </a:r>
            <a:r>
              <a:rPr lang="en-US" sz="1200" dirty="0"/>
              <a:t> B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4089186" y="1987400"/>
            <a:ext cx="925434" cy="503046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391" y="1687636"/>
            <a:ext cx="633221" cy="363360"/>
          </a:xfrm>
          <a:prstGeom prst="rect">
            <a:avLst/>
          </a:prstGeom>
        </p:spPr>
      </p:pic>
      <p:cxnSp>
        <p:nvCxnSpPr>
          <p:cNvPr id="13" name="Connettore diritto 12"/>
          <p:cNvCxnSpPr>
            <a:endCxn id="2" idx="0"/>
          </p:cNvCxnSpPr>
          <p:nvPr/>
        </p:nvCxnSpPr>
        <p:spPr>
          <a:xfrm>
            <a:off x="4277914" y="1924242"/>
            <a:ext cx="1604954" cy="514158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1" y="1669099"/>
            <a:ext cx="633221" cy="36336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454" y="1473242"/>
            <a:ext cx="651414" cy="373800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2865" y="1431305"/>
            <a:ext cx="641526" cy="368126"/>
          </a:xfrm>
          <a:prstGeom prst="rect">
            <a:avLst/>
          </a:prstGeom>
        </p:spPr>
      </p:pic>
      <p:cxnSp>
        <p:nvCxnSpPr>
          <p:cNvPr id="22" name="Connettore diritto 21"/>
          <p:cNvCxnSpPr>
            <a:stCxn id="20" idx="2"/>
            <a:endCxn id="2" idx="0"/>
          </p:cNvCxnSpPr>
          <p:nvPr/>
        </p:nvCxnSpPr>
        <p:spPr>
          <a:xfrm flipH="1">
            <a:off x="5882868" y="1799432"/>
            <a:ext cx="40760" cy="638969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ttore diritto 23"/>
          <p:cNvCxnSpPr/>
          <p:nvPr/>
        </p:nvCxnSpPr>
        <p:spPr>
          <a:xfrm flipH="1">
            <a:off x="5231456" y="1799432"/>
            <a:ext cx="499429" cy="638969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Immagin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0435" y="1466083"/>
            <a:ext cx="685800" cy="393531"/>
          </a:xfrm>
          <a:prstGeom prst="rect">
            <a:avLst/>
          </a:prstGeom>
        </p:spPr>
      </p:pic>
      <p:cxnSp>
        <p:nvCxnSpPr>
          <p:cNvPr id="30" name="Connettore diritto 29"/>
          <p:cNvCxnSpPr>
            <a:endCxn id="2" idx="0"/>
          </p:cNvCxnSpPr>
          <p:nvPr/>
        </p:nvCxnSpPr>
        <p:spPr>
          <a:xfrm flipH="1">
            <a:off x="5882868" y="1780654"/>
            <a:ext cx="1451358" cy="657746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nettore diritto 32"/>
          <p:cNvCxnSpPr>
            <a:stCxn id="28" idx="2"/>
          </p:cNvCxnSpPr>
          <p:nvPr/>
        </p:nvCxnSpPr>
        <p:spPr>
          <a:xfrm flipH="1">
            <a:off x="6774637" y="1884402"/>
            <a:ext cx="685799" cy="553999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Immagin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7535" y="1490871"/>
            <a:ext cx="685800" cy="393531"/>
          </a:xfrm>
          <a:prstGeom prst="rect">
            <a:avLst/>
          </a:prstGeom>
        </p:spPr>
      </p:pic>
      <p:sp>
        <p:nvSpPr>
          <p:cNvPr id="36" name="TextBox 216"/>
          <p:cNvSpPr txBox="1"/>
          <p:nvPr/>
        </p:nvSpPr>
        <p:spPr>
          <a:xfrm>
            <a:off x="7746807" y="2518621"/>
            <a:ext cx="17978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en-US" sz="1200" dirty="0"/>
              <a:t> </a:t>
            </a:r>
            <a:r>
              <a:rPr lang="en-US" sz="1200" dirty="0" err="1"/>
              <a:t>Dipartimento</a:t>
            </a:r>
            <a:r>
              <a:rPr lang="en-US" sz="1200" dirty="0"/>
              <a:t> </a:t>
            </a:r>
            <a:r>
              <a:rPr lang="en-US" sz="1200" dirty="0" err="1"/>
              <a:t>i-esimo</a:t>
            </a:r>
            <a:endParaRPr lang="en-US" sz="1200" dirty="0"/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6739" y="2842674"/>
            <a:ext cx="641526" cy="368126"/>
          </a:xfrm>
          <a:prstGeom prst="rect">
            <a:avLst/>
          </a:prstGeom>
        </p:spPr>
      </p:pic>
      <p:cxnSp>
        <p:nvCxnSpPr>
          <p:cNvPr id="39" name="Connettore diritto 38"/>
          <p:cNvCxnSpPr/>
          <p:nvPr/>
        </p:nvCxnSpPr>
        <p:spPr>
          <a:xfrm flipH="1">
            <a:off x="7460438" y="3096147"/>
            <a:ext cx="540563" cy="458443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ttore diritto 42"/>
          <p:cNvCxnSpPr>
            <a:stCxn id="37" idx="1"/>
          </p:cNvCxnSpPr>
          <p:nvPr/>
        </p:nvCxnSpPr>
        <p:spPr>
          <a:xfrm flipH="1">
            <a:off x="4800600" y="3048238"/>
            <a:ext cx="3010988" cy="609363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7" name="Immagin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1588" y="2861337"/>
            <a:ext cx="651414" cy="373800"/>
          </a:xfrm>
          <a:prstGeom prst="rect">
            <a:avLst/>
          </a:prstGeom>
        </p:spPr>
      </p:pic>
      <p:sp>
        <p:nvSpPr>
          <p:cNvPr id="47" name="TextBox 216"/>
          <p:cNvSpPr txBox="1"/>
          <p:nvPr/>
        </p:nvSpPr>
        <p:spPr>
          <a:xfrm>
            <a:off x="7422669" y="1151696"/>
            <a:ext cx="1492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en-US" sz="1200" dirty="0"/>
              <a:t> </a:t>
            </a:r>
            <a:r>
              <a:rPr lang="en-US" sz="1200" dirty="0" err="1"/>
              <a:t>Dipartimento</a:t>
            </a:r>
            <a:r>
              <a:rPr lang="en-US" sz="1200" dirty="0"/>
              <a:t> D</a:t>
            </a:r>
          </a:p>
        </p:txBody>
      </p:sp>
      <p:pic>
        <p:nvPicPr>
          <p:cNvPr id="48" name="Immagin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2899381"/>
            <a:ext cx="685800" cy="393531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1300" y="2924169"/>
            <a:ext cx="685800" cy="393531"/>
          </a:xfrm>
          <a:prstGeom prst="rect">
            <a:avLst/>
          </a:prstGeom>
        </p:spPr>
      </p:pic>
      <p:cxnSp>
        <p:nvCxnSpPr>
          <p:cNvPr id="50" name="Connettore diritto 49"/>
          <p:cNvCxnSpPr/>
          <p:nvPr/>
        </p:nvCxnSpPr>
        <p:spPr>
          <a:xfrm>
            <a:off x="3598996" y="3292911"/>
            <a:ext cx="678918" cy="27390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nettore diritto 52"/>
          <p:cNvCxnSpPr/>
          <p:nvPr/>
        </p:nvCxnSpPr>
        <p:spPr>
          <a:xfrm>
            <a:off x="3772989" y="3235137"/>
            <a:ext cx="3324045" cy="40355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216"/>
          <p:cNvSpPr txBox="1"/>
          <p:nvPr/>
        </p:nvSpPr>
        <p:spPr>
          <a:xfrm>
            <a:off x="1910315" y="2635838"/>
            <a:ext cx="1413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en-US" sz="1200" dirty="0"/>
              <a:t> </a:t>
            </a:r>
            <a:r>
              <a:rPr lang="en-US" sz="1200" dirty="0" err="1"/>
              <a:t>Departiment</a:t>
            </a:r>
            <a:r>
              <a:rPr lang="en-US" sz="1200" dirty="0"/>
              <a:t> A</a:t>
            </a:r>
          </a:p>
        </p:txBody>
      </p:sp>
      <p:pic>
        <p:nvPicPr>
          <p:cNvPr id="57" name="Immagin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1039" y="3657600"/>
            <a:ext cx="462130" cy="609600"/>
          </a:xfrm>
          <a:prstGeom prst="rect">
            <a:avLst/>
          </a:prstGeom>
        </p:spPr>
      </p:pic>
      <p:pic>
        <p:nvPicPr>
          <p:cNvPr id="58" name="Immagine 5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3439" y="3810000"/>
            <a:ext cx="462130" cy="609600"/>
          </a:xfrm>
          <a:prstGeom prst="rect">
            <a:avLst/>
          </a:prstGeom>
        </p:spPr>
      </p:pic>
      <p:pic>
        <p:nvPicPr>
          <p:cNvPr id="59" name="Immagin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5839" y="3962400"/>
            <a:ext cx="462130" cy="609600"/>
          </a:xfrm>
          <a:prstGeom prst="rect">
            <a:avLst/>
          </a:prstGeom>
        </p:spPr>
      </p:pic>
      <p:pic>
        <p:nvPicPr>
          <p:cNvPr id="60" name="Immagin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6270" y="3734895"/>
            <a:ext cx="462130" cy="609600"/>
          </a:xfrm>
          <a:prstGeom prst="rect">
            <a:avLst/>
          </a:prstGeom>
        </p:spPr>
      </p:pic>
      <p:pic>
        <p:nvPicPr>
          <p:cNvPr id="61" name="Immagine 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8670" y="3887295"/>
            <a:ext cx="462130" cy="609600"/>
          </a:xfrm>
          <a:prstGeom prst="rect">
            <a:avLst/>
          </a:prstGeom>
        </p:spPr>
      </p:pic>
      <p:pic>
        <p:nvPicPr>
          <p:cNvPr id="62" name="Immagin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1070" y="4039695"/>
            <a:ext cx="462130" cy="609600"/>
          </a:xfrm>
          <a:prstGeom prst="rect">
            <a:avLst/>
          </a:prstGeom>
        </p:spPr>
      </p:pic>
      <p:cxnSp>
        <p:nvCxnSpPr>
          <p:cNvPr id="63" name="Connettore diritto 62"/>
          <p:cNvCxnSpPr/>
          <p:nvPr/>
        </p:nvCxnSpPr>
        <p:spPr>
          <a:xfrm flipV="1">
            <a:off x="2697389" y="3879235"/>
            <a:ext cx="1202111" cy="36256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Connettore diritto 64"/>
          <p:cNvCxnSpPr/>
          <p:nvPr/>
        </p:nvCxnSpPr>
        <p:spPr>
          <a:xfrm flipV="1">
            <a:off x="2697389" y="3940279"/>
            <a:ext cx="1265011" cy="32473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Connettore diritto 65"/>
          <p:cNvCxnSpPr/>
          <p:nvPr/>
        </p:nvCxnSpPr>
        <p:spPr>
          <a:xfrm>
            <a:off x="7866237" y="3941994"/>
            <a:ext cx="1134470" cy="1452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ttore diritto 66"/>
          <p:cNvCxnSpPr/>
          <p:nvPr/>
        </p:nvCxnSpPr>
        <p:spPr>
          <a:xfrm>
            <a:off x="7853607" y="4027786"/>
            <a:ext cx="1147100" cy="11909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216"/>
          <p:cNvSpPr txBox="1"/>
          <p:nvPr/>
        </p:nvSpPr>
        <p:spPr>
          <a:xfrm>
            <a:off x="5054165" y="1157644"/>
            <a:ext cx="1424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en-US" sz="1200" dirty="0"/>
              <a:t> </a:t>
            </a:r>
            <a:r>
              <a:rPr lang="en-US" sz="1200" dirty="0" err="1"/>
              <a:t>Dipartimento</a:t>
            </a:r>
            <a:r>
              <a:rPr lang="en-US" sz="1200" dirty="0"/>
              <a:t> C</a:t>
            </a:r>
          </a:p>
        </p:txBody>
      </p:sp>
      <p:sp>
        <p:nvSpPr>
          <p:cNvPr id="72" name="TextBox 216"/>
          <p:cNvSpPr txBox="1"/>
          <p:nvPr/>
        </p:nvSpPr>
        <p:spPr>
          <a:xfrm rot="19206330">
            <a:off x="2025159" y="4770743"/>
            <a:ext cx="1827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en-US" sz="12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DATACENTER 1</a:t>
            </a:r>
          </a:p>
        </p:txBody>
      </p:sp>
      <p:sp>
        <p:nvSpPr>
          <p:cNvPr id="73" name="TextBox 216"/>
          <p:cNvSpPr txBox="1"/>
          <p:nvPr/>
        </p:nvSpPr>
        <p:spPr>
          <a:xfrm rot="2485345">
            <a:off x="8269261" y="4736363"/>
            <a:ext cx="1813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b="1"/>
            </a:lvl1pPr>
          </a:lstStyle>
          <a:p>
            <a:r>
              <a:rPr lang="en-US" sz="2000" dirty="0">
                <a:solidFill>
                  <a:srgbClr val="FF0000"/>
                </a:solidFill>
              </a:rPr>
              <a:t> DATACENTER 5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9259" y="3619445"/>
            <a:ext cx="1419225" cy="9144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0109" y="3840394"/>
            <a:ext cx="1359558" cy="96888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1" y="5009584"/>
            <a:ext cx="1943100" cy="962025"/>
          </a:xfrm>
          <a:prstGeom prst="rect">
            <a:avLst/>
          </a:prstGeom>
        </p:spPr>
      </p:pic>
      <p:sp>
        <p:nvSpPr>
          <p:cNvPr id="51" name="CasellaDiTesto 50"/>
          <p:cNvSpPr txBox="1"/>
          <p:nvPr/>
        </p:nvSpPr>
        <p:spPr>
          <a:xfrm>
            <a:off x="98180" y="53135"/>
            <a:ext cx="10569009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Where’s</a:t>
            </a:r>
            <a:r>
              <a:rPr lang="it-IT" dirty="0"/>
              <a:t> </a:t>
            </a:r>
            <a:r>
              <a:rPr lang="it-IT" dirty="0" err="1"/>
              <a:t>Computing@PoliTO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588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487" y="3324527"/>
            <a:ext cx="6294914" cy="142716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2" y="5186357"/>
            <a:ext cx="6318490" cy="156632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42" y="5272066"/>
            <a:ext cx="898420" cy="477883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747" y="5383412"/>
            <a:ext cx="1411032" cy="36653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42" y="5890486"/>
            <a:ext cx="1370991" cy="33902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205" y="5890486"/>
            <a:ext cx="1165608" cy="51222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734" y="4052859"/>
            <a:ext cx="764398" cy="47252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93" y="3162300"/>
            <a:ext cx="1248192" cy="70210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37" y="3920375"/>
            <a:ext cx="728845" cy="666922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86" y="3285061"/>
            <a:ext cx="533382" cy="54359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611" y="1035464"/>
            <a:ext cx="8016951" cy="188014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205" y="1217258"/>
            <a:ext cx="2815599" cy="1361056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19" y="1985783"/>
            <a:ext cx="1666646" cy="677769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98181" y="53135"/>
            <a:ext cx="9706220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Computing@PoliTO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061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1" y="4977852"/>
            <a:ext cx="8016951" cy="1880148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77" y="53135"/>
            <a:ext cx="3168205" cy="1531505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119" y="5962037"/>
            <a:ext cx="1814556" cy="737919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98181" y="1763202"/>
            <a:ext cx="1156919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600" dirty="0"/>
              <a:t>Private </a:t>
            </a:r>
            <a:r>
              <a:rPr lang="it-IT" sz="2600" dirty="0" err="1"/>
              <a:t>Cloud</a:t>
            </a:r>
            <a:r>
              <a:rPr lang="it-IT" sz="2600" dirty="0"/>
              <a:t> Computing System </a:t>
            </a:r>
            <a:r>
              <a:rPr lang="it-IT" sz="2600" dirty="0" err="1"/>
              <a:t>based</a:t>
            </a:r>
            <a:r>
              <a:rPr lang="it-IT" sz="2600" dirty="0"/>
              <a:t> on </a:t>
            </a:r>
            <a:r>
              <a:rPr lang="it-IT" sz="2600" b="1" dirty="0" err="1"/>
              <a:t>OpenStack</a:t>
            </a:r>
            <a:r>
              <a:rPr lang="it-IT" sz="2600" b="1" dirty="0"/>
              <a:t>: </a:t>
            </a:r>
            <a:r>
              <a:rPr lang="it-IT" sz="2600" dirty="0"/>
              <a:t>Open source software for public and private </a:t>
            </a:r>
            <a:r>
              <a:rPr lang="it-IT" sz="2600" dirty="0" err="1"/>
              <a:t>Cloud</a:t>
            </a:r>
            <a:r>
              <a:rPr lang="it-IT" sz="2600" dirty="0"/>
              <a:t> by </a:t>
            </a:r>
            <a:r>
              <a:rPr lang="it-IT" sz="2600" dirty="0" err="1"/>
              <a:t>Rackspace</a:t>
            </a:r>
            <a:r>
              <a:rPr lang="it-IT" sz="2600" dirty="0"/>
              <a:t> </a:t>
            </a:r>
            <a:r>
              <a:rPr lang="it-IT" sz="2600" dirty="0" err="1"/>
              <a:t>Cloud</a:t>
            </a:r>
            <a:r>
              <a:rPr lang="it-IT" sz="2600" dirty="0"/>
              <a:t> and NASA. </a:t>
            </a:r>
          </a:p>
          <a:p>
            <a:endParaRPr lang="it-IT" sz="2600" dirty="0"/>
          </a:p>
          <a:p>
            <a:r>
              <a:rPr lang="it-IT" sz="2600" dirty="0"/>
              <a:t>Come from Politecnico di Torino </a:t>
            </a: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Technology Area</a:t>
            </a:r>
            <a:r>
              <a:rPr lang="it-IT" sz="2600" dirty="0"/>
              <a:t> and </a:t>
            </a:r>
            <a:r>
              <a:rPr lang="it-IT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SmartData@PoliTO</a:t>
            </a:r>
            <a:r>
              <a:rPr lang="it-IT" sz="2600" dirty="0"/>
              <a:t> and </a:t>
            </a:r>
            <a:r>
              <a:rPr lang="it-IT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HPC@POLITO</a:t>
            </a:r>
            <a:r>
              <a:rPr lang="it-IT" sz="2600" dirty="0"/>
              <a:t>, in </a:t>
            </a:r>
            <a:r>
              <a:rPr lang="it-IT" sz="2600" dirty="0" err="1"/>
              <a:t>collaboration</a:t>
            </a:r>
            <a:r>
              <a:rPr lang="it-IT" sz="2600" dirty="0"/>
              <a:t> with the  GARR. </a:t>
            </a:r>
          </a:p>
          <a:p>
            <a:endParaRPr lang="it-IT" sz="2600" dirty="0"/>
          </a:p>
          <a:p>
            <a:r>
              <a:rPr lang="it-IT" sz="2600" dirty="0" err="1"/>
              <a:t>One</a:t>
            </a:r>
            <a:r>
              <a:rPr lang="it-IT" sz="2600" dirty="0"/>
              <a:t> of the first </a:t>
            </a:r>
            <a:r>
              <a:rPr lang="it-IT" sz="2600" dirty="0" err="1"/>
              <a:t>entering</a:t>
            </a:r>
            <a:r>
              <a:rPr lang="it-IT" sz="2600" dirty="0"/>
              <a:t> in the </a:t>
            </a:r>
            <a:r>
              <a:rPr lang="it-IT" sz="2600" b="1" dirty="0"/>
              <a:t>GARR </a:t>
            </a:r>
            <a:r>
              <a:rPr lang="it-IT" sz="2600" b="1" dirty="0" err="1"/>
              <a:t>Consortium</a:t>
            </a:r>
            <a:r>
              <a:rPr lang="it-IT" sz="2600" b="1" dirty="0"/>
              <a:t> </a:t>
            </a:r>
            <a:r>
              <a:rPr lang="it-IT" sz="2600" b="1" dirty="0" err="1"/>
              <a:t>Cloud</a:t>
            </a:r>
            <a:r>
              <a:rPr lang="it-IT" sz="2600" b="1" dirty="0"/>
              <a:t> </a:t>
            </a:r>
            <a:r>
              <a:rPr lang="it-IT" sz="2600" b="1" dirty="0" err="1"/>
              <a:t>Federation</a:t>
            </a:r>
            <a:r>
              <a:rPr lang="it-IT" sz="2600" dirty="0"/>
              <a:t>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8181" y="53135"/>
            <a:ext cx="9706220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Cloud@PoliTO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710" y="4350086"/>
            <a:ext cx="2767941" cy="19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5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7943" y="635272"/>
            <a:ext cx="115691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800" dirty="0" err="1"/>
              <a:t>IaaS</a:t>
            </a:r>
            <a:r>
              <a:rPr lang="it-IT" sz="2800" dirty="0"/>
              <a:t> Private </a:t>
            </a:r>
            <a:r>
              <a:rPr lang="it-IT" sz="2800" dirty="0" err="1"/>
              <a:t>Cloud</a:t>
            </a:r>
            <a:endParaRPr lang="it-IT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Self-service</a:t>
            </a:r>
            <a:r>
              <a:rPr lang="it-IT" sz="2800" dirty="0"/>
              <a:t> </a:t>
            </a:r>
            <a:r>
              <a:rPr lang="it-IT" sz="2800" dirty="0" err="1"/>
              <a:t>virtualization</a:t>
            </a:r>
            <a:r>
              <a:rPr lang="it-IT" sz="2800" dirty="0"/>
              <a:t> </a:t>
            </a:r>
            <a:r>
              <a:rPr lang="it-IT" sz="2800" dirty="0" err="1"/>
              <a:t>system</a:t>
            </a:r>
            <a:endParaRPr lang="it-IT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800" dirty="0"/>
              <a:t>A </a:t>
            </a:r>
            <a:r>
              <a:rPr lang="it-IT" sz="2800" dirty="0" err="1"/>
              <a:t>place</a:t>
            </a:r>
            <a:r>
              <a:rPr lang="it-IT" sz="2800" dirty="0"/>
              <a:t> for </a:t>
            </a:r>
            <a:r>
              <a:rPr lang="it-IT" sz="2800" dirty="0" err="1"/>
              <a:t>research</a:t>
            </a:r>
            <a:r>
              <a:rPr lang="it-IT" sz="2800" dirty="0"/>
              <a:t> and for 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Native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 </a:t>
            </a:r>
            <a:r>
              <a:rPr lang="it-IT" sz="2800" dirty="0" err="1"/>
              <a:t>development</a:t>
            </a:r>
            <a:endParaRPr lang="it-IT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1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Federated</a:t>
            </a:r>
            <a:r>
              <a:rPr lang="it-IT" sz="2800" dirty="0"/>
              <a:t>: </a:t>
            </a:r>
            <a:r>
              <a:rPr lang="it-IT" sz="2800" dirty="0" err="1"/>
              <a:t>research</a:t>
            </a:r>
            <a:r>
              <a:rPr lang="it-IT" sz="2800" dirty="0"/>
              <a:t> and </a:t>
            </a:r>
            <a:r>
              <a:rPr lang="it-IT" sz="2800" dirty="0" err="1"/>
              <a:t>experimentation</a:t>
            </a:r>
            <a:r>
              <a:rPr lang="it-IT" sz="2800" dirty="0"/>
              <a:t> on replica and </a:t>
            </a:r>
            <a:r>
              <a:rPr lang="it-IT" sz="2800" dirty="0" err="1"/>
              <a:t>delocalization</a:t>
            </a:r>
            <a:r>
              <a:rPr lang="it-IT" sz="2800" dirty="0"/>
              <a:t> of data and </a:t>
            </a:r>
            <a:r>
              <a:rPr lang="it-IT" sz="2800" dirty="0" err="1"/>
              <a:t>services</a:t>
            </a:r>
            <a:r>
              <a:rPr lang="it-IT" sz="2800" dirty="0"/>
              <a:t> on the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Italian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r>
              <a:rPr lang="it-IT" sz="2800" dirty="0"/>
              <a:t>: a </a:t>
            </a:r>
            <a:r>
              <a:rPr lang="it-IT" sz="2800" dirty="0" err="1"/>
              <a:t>place</a:t>
            </a:r>
            <a:r>
              <a:rPr lang="it-IT" sz="2800" dirty="0"/>
              <a:t> for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23" y="5693817"/>
            <a:ext cx="2946400" cy="1016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5710947"/>
            <a:ext cx="2066349" cy="99887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77" y="53135"/>
            <a:ext cx="3168205" cy="153150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98181" y="53135"/>
            <a:ext cx="9706220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Cloud@PoliTO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706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4307" y="1178344"/>
            <a:ext cx="1141614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bandwidth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latecncy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it-IT" sz="2800" dirty="0" err="1"/>
              <a:t>Regions</a:t>
            </a:r>
            <a:r>
              <a:rPr lang="it-IT" sz="2800" dirty="0"/>
              <a:t> with </a:t>
            </a:r>
            <a:r>
              <a:rPr lang="it-IT" sz="2800" dirty="0" err="1"/>
              <a:t>well</a:t>
            </a:r>
            <a:r>
              <a:rPr lang="it-IT" sz="2800" dirty="0"/>
              <a:t> </a:t>
            </a:r>
            <a:r>
              <a:rPr lang="it-IT" sz="2800" dirty="0" err="1"/>
              <a:t>known</a:t>
            </a:r>
            <a:r>
              <a:rPr lang="it-IT" sz="2800" dirty="0"/>
              <a:t> network </a:t>
            </a:r>
            <a:r>
              <a:rPr lang="it-IT" sz="2800" dirty="0" err="1"/>
              <a:t>connections</a:t>
            </a:r>
            <a:r>
              <a:rPr lang="it-IT" sz="2800" dirty="0"/>
              <a:t> and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routing</a:t>
            </a:r>
            <a:endParaRPr lang="it-IT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Tx/>
              <a:buChar char="-"/>
            </a:pP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Federated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Identities</a:t>
            </a: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dirty="0"/>
              <a:t>to </a:t>
            </a:r>
            <a:r>
              <a:rPr lang="it-IT" sz="2800" dirty="0" err="1"/>
              <a:t>authenticate</a:t>
            </a:r>
            <a:r>
              <a:rPr lang="it-IT" sz="2800" dirty="0"/>
              <a:t> </a:t>
            </a:r>
            <a:r>
              <a:rPr lang="it-IT" sz="2800" dirty="0" err="1"/>
              <a:t>all</a:t>
            </a:r>
            <a:r>
              <a:rPr lang="it-IT" sz="2800" dirty="0"/>
              <a:t> the </a:t>
            </a:r>
            <a:r>
              <a:rPr lang="it-IT" sz="2800" dirty="0" err="1"/>
              <a:t>researchers</a:t>
            </a:r>
            <a:r>
              <a:rPr lang="it-IT" sz="2800" dirty="0"/>
              <a:t> and the </a:t>
            </a:r>
            <a:r>
              <a:rPr lang="it-IT" sz="2800" dirty="0" err="1"/>
              <a:t>students</a:t>
            </a:r>
            <a:r>
              <a:rPr lang="it-IT" sz="2800" dirty="0"/>
              <a:t> from </a:t>
            </a:r>
            <a:r>
              <a:rPr lang="it-IT" sz="2800" dirty="0" err="1"/>
              <a:t>all</a:t>
            </a:r>
            <a:r>
              <a:rPr lang="it-IT" sz="2800" dirty="0"/>
              <a:t> the </a:t>
            </a:r>
            <a:r>
              <a:rPr lang="it-IT" sz="2800" dirty="0" err="1"/>
              <a:t>Universities</a:t>
            </a:r>
            <a:r>
              <a:rPr lang="it-IT" sz="2800" dirty="0"/>
              <a:t> and </a:t>
            </a:r>
            <a:r>
              <a:rPr lang="it-IT" sz="2800" dirty="0" err="1"/>
              <a:t>Research</a:t>
            </a:r>
            <a:r>
              <a:rPr lang="it-IT" sz="2800" dirty="0"/>
              <a:t> </a:t>
            </a:r>
            <a:r>
              <a:rPr lang="it-IT" sz="2800" dirty="0" err="1"/>
              <a:t>Agencies</a:t>
            </a:r>
            <a:r>
              <a:rPr lang="it-IT" sz="2800" dirty="0"/>
              <a:t> in </a:t>
            </a:r>
            <a:r>
              <a:rPr lang="it-IT" sz="2800" dirty="0" err="1"/>
              <a:t>Italy</a:t>
            </a:r>
            <a:r>
              <a:rPr lang="it-IT" sz="2800" dirty="0"/>
              <a:t>, Europe (and large part of the world)</a:t>
            </a:r>
          </a:p>
          <a:p>
            <a:pPr marL="571500" indent="-571500">
              <a:buFontTx/>
              <a:buChar char="-"/>
            </a:pPr>
            <a:r>
              <a:rPr lang="it-IT" sz="2800" dirty="0"/>
              <a:t> </a:t>
            </a:r>
            <a:r>
              <a:rPr lang="it-IT" sz="2800" dirty="0" err="1"/>
              <a:t>Low</a:t>
            </a:r>
            <a:r>
              <a:rPr lang="it-IT" sz="2800" dirty="0"/>
              <a:t> $$$ </a:t>
            </a:r>
            <a:r>
              <a:rPr lang="it-IT" sz="2800" dirty="0" err="1"/>
              <a:t>operating</a:t>
            </a:r>
            <a:r>
              <a:rPr lang="it-IT" sz="2800" dirty="0"/>
              <a:t> VM on-premise </a:t>
            </a:r>
          </a:p>
          <a:p>
            <a:endParaRPr lang="it-IT" sz="1200" dirty="0"/>
          </a:p>
          <a:p>
            <a:r>
              <a:rPr lang="it-IT" sz="2800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it-IT" sz="3200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…the </a:t>
            </a:r>
            <a:r>
              <a:rPr lang="it-IT" sz="3200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ability</a:t>
            </a:r>
            <a:r>
              <a:rPr lang="it-IT" sz="3200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work in </a:t>
            </a:r>
            <a:r>
              <a:rPr lang="it-IT" sz="3200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</a:t>
            </a:r>
            <a:r>
              <a:rPr lang="it-IT" sz="3200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it-IT" sz="3200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it-IT" sz="3200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Datacenter</a:t>
            </a:r>
            <a:endParaRPr lang="it-IT" sz="2800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Tx/>
              <a:buChar char="-"/>
            </a:pP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8181" y="53135"/>
            <a:ext cx="9706220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Cloud@PoliTO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0" y="5917935"/>
            <a:ext cx="1832104" cy="885636"/>
          </a:xfrm>
          <a:prstGeom prst="rect">
            <a:avLst/>
          </a:prstGeom>
        </p:spPr>
      </p:pic>
      <p:pic>
        <p:nvPicPr>
          <p:cNvPr id="2052" name="Picture 4" descr="Risultati immagini per idem fede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86" y="5121407"/>
            <a:ext cx="2329930" cy="159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isultati immagini per edug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91" y="5499256"/>
            <a:ext cx="3219391" cy="8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84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76635" y="1154264"/>
            <a:ext cx="1106143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</a:t>
            </a:r>
            <a:r>
              <a:rPr lang="it-IT" sz="2800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Sovranity</a:t>
            </a:r>
            <a:r>
              <a:rPr lang="it-IT" sz="2800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it-IT" sz="2800" dirty="0"/>
            </a:br>
            <a:r>
              <a:rPr lang="en-US" sz="2000" dirty="0"/>
              <a:t>possibility of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exercising sovereignty</a:t>
            </a:r>
            <a:r>
              <a:rPr lang="en-US" sz="2000" dirty="0"/>
              <a:t>, of guaranteeing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over your data</a:t>
            </a:r>
            <a:r>
              <a:rPr lang="en-US" sz="2000" dirty="0"/>
              <a:t>, from storage, indexing, extraction / storage to processing and communication.</a:t>
            </a:r>
          </a:p>
          <a:p>
            <a:r>
              <a:rPr lang="it-IT" sz="2800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Operational</a:t>
            </a:r>
            <a:r>
              <a:rPr lang="it-IT" sz="2800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dirty="0" err="1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</a:t>
            </a:r>
            <a:r>
              <a:rPr lang="it-IT" sz="2800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it-IT" sz="2800" dirty="0"/>
            </a:br>
            <a:r>
              <a:rPr lang="en-US" sz="2000" dirty="0"/>
              <a:t>Possibility for the University to act in the field of research and on projects financed from the outside (government agencies, industries, ...) through confidential, certified and certifiable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Management Plan</a:t>
            </a:r>
            <a:r>
              <a:rPr lang="en-US" sz="2000" dirty="0"/>
              <a:t>. Often it is necessary to know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the data and metadata are</a:t>
            </a:r>
            <a:r>
              <a:rPr lang="en-US" sz="2000" dirty="0"/>
              <a:t>, who has access and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administer </a:t>
            </a:r>
            <a:r>
              <a:rPr lang="en-US" sz="2000" dirty="0"/>
              <a:t>(also in the sense of specifying names) and to be able to declare it.</a:t>
            </a:r>
          </a:p>
          <a:p>
            <a:r>
              <a:rPr lang="it-IT" sz="2800" dirty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Know-How</a:t>
            </a:r>
            <a:r>
              <a:rPr lang="it-IT" sz="2800" dirty="0"/>
              <a:t>:</a:t>
            </a:r>
            <a:br>
              <a:rPr lang="it-IT" sz="2800" dirty="0"/>
            </a:br>
            <a:r>
              <a:rPr lang="en-US" sz="2000" dirty="0"/>
              <a:t>Availability, within the University, of a wealth of knowledge and technical skills, capable of managing and developing advanced IT infrastructures that support research.</a:t>
            </a:r>
            <a:endParaRPr lang="it-IT" sz="2400" dirty="0"/>
          </a:p>
          <a:p>
            <a:pPr marL="571500" indent="-571500">
              <a:buFontTx/>
              <a:buChar char="-"/>
            </a:pPr>
            <a:endParaRPr lang="it-IT" sz="28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40" y="5917935"/>
            <a:ext cx="1832104" cy="8856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98180" y="53135"/>
            <a:ext cx="10496441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6000" b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/>
              <a:t>Cloud</a:t>
            </a:r>
            <a:r>
              <a:rPr lang="it-IT" dirty="0"/>
              <a:t> in </a:t>
            </a:r>
            <a:r>
              <a:rPr lang="it-IT" dirty="0" err="1"/>
              <a:t>your</a:t>
            </a:r>
            <a:r>
              <a:rPr lang="it-IT" dirty="0"/>
              <a:t> Datacenter</a:t>
            </a:r>
          </a:p>
        </p:txBody>
      </p:sp>
    </p:spTree>
    <p:extLst>
      <p:ext uri="{BB962C8B-B14F-4D97-AF65-F5344CB8AC3E}">
        <p14:creationId xmlns:p14="http://schemas.microsoft.com/office/powerpoint/2010/main" val="10284549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o 3">
      <a:dk1>
        <a:srgbClr val="444444"/>
      </a:dk1>
      <a:lt1>
        <a:srgbClr val="EFEEEA"/>
      </a:lt1>
      <a:dk2>
        <a:srgbClr val="444444"/>
      </a:dk2>
      <a:lt2>
        <a:srgbClr val="EFEEEA"/>
      </a:lt2>
      <a:accent1>
        <a:srgbClr val="EFEEEA"/>
      </a:accent1>
      <a:accent2>
        <a:srgbClr val="444444"/>
      </a:accent2>
      <a:accent3>
        <a:srgbClr val="E72B37"/>
      </a:accent3>
      <a:accent4>
        <a:srgbClr val="3C9AA0"/>
      </a:accent4>
      <a:accent5>
        <a:srgbClr val="E72B37"/>
      </a:accent5>
      <a:accent6>
        <a:srgbClr val="3C9AA0"/>
      </a:accent6>
      <a:hlink>
        <a:srgbClr val="E72B37"/>
      </a:hlink>
      <a:folHlink>
        <a:srgbClr val="3C9AA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</TotalTime>
  <Words>825</Words>
  <Application>Microsoft Office PowerPoint</Application>
  <PresentationFormat>Widescreen</PresentationFormat>
  <Paragraphs>106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Century Gothic</vt:lpstr>
      <vt:lpstr>Roboto</vt:lpstr>
      <vt:lpstr>Times New Roman</vt:lpstr>
      <vt:lpstr>Wingdings</vt:lpstr>
      <vt:lpstr>Tema di Office</vt:lpstr>
      <vt:lpstr>Visio</vt:lpstr>
      <vt:lpstr>Cloud@Polito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CAVALIERE  MONICA</dc:creator>
  <cp:lastModifiedBy>DRAGO  IDILIO</cp:lastModifiedBy>
  <cp:revision>167</cp:revision>
  <dcterms:created xsi:type="dcterms:W3CDTF">2019-06-25T15:59:23Z</dcterms:created>
  <dcterms:modified xsi:type="dcterms:W3CDTF">2020-01-24T09:27:36Z</dcterms:modified>
</cp:coreProperties>
</file>