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3" r:id="rId2"/>
    <p:sldId id="265" r:id="rId3"/>
    <p:sldId id="266" r:id="rId4"/>
    <p:sldId id="269" r:id="rId5"/>
    <p:sldId id="270" r:id="rId6"/>
    <p:sldId id="267" r:id="rId7"/>
    <p:sldId id="271" r:id="rId8"/>
    <p:sldId id="268" r:id="rId9"/>
    <p:sldId id="272" r:id="rId10"/>
    <p:sldId id="264" r:id="rId11"/>
    <p:sldId id="273" r:id="rId12"/>
    <p:sldId id="274" r:id="rId13"/>
    <p:sldId id="330" r:id="rId14"/>
    <p:sldId id="305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EBEBE3"/>
    <a:srgbClr val="EFEEEA"/>
    <a:srgbClr val="E72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52B359-93D8-995D-4CA4-B7A65AFEC82A}" v="24" dt="2020-01-13T16:20:04.858"/>
    <p1510:client id="{C78F66B0-A601-409E-A2D8-C93FBACFE843}" v="47" dt="2019-11-07T23:50:35.226"/>
    <p1510:client id="{EA510A26-5B7D-49D2-BC03-44F76290918A}" v="25" dt="2020-01-13T16:16:05.2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06" autoAdjust="0"/>
    <p:restoredTop sz="94660"/>
  </p:normalViewPr>
  <p:slideViewPr>
    <p:cSldViewPr snapToGrid="0" showGuides="1">
      <p:cViewPr varScale="1">
        <p:scale>
          <a:sx n="146" d="100"/>
          <a:sy n="146" d="100"/>
        </p:scale>
        <p:origin x="200" y="896"/>
      </p:cViewPr>
      <p:guideLst>
        <p:guide orient="horz" pos="2160"/>
        <p:guide pos="3840"/>
        <p:guide orient="horz" pos="8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00"/>
    </p:cViewPr>
  </p:sorterViewPr>
  <p:notesViewPr>
    <p:cSldViewPr snapToGrid="0" showGuides="1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949B4-6F50-46BE-9D1B-C5AD4170355E}" type="datetimeFigureOut">
              <a:rPr lang="it-IT" smtClean="0"/>
              <a:t>16/01/20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4AC29-6B84-493A-B980-74250216A2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403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C60D6-BF27-435A-B12C-C7E9E1EEE8FA}" type="datetimeFigureOut">
              <a:rPr lang="en-US" smtClean="0"/>
              <a:t>1/16/20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63CE3-B6EE-4A81-A318-FFCC42E6AA9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8989-1129-4269-BA8D-B6D6FBD8CF95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286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0F2A3-7832-48BD-B2DC-24A54EB320D5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1399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7">
            <a:extLst>
              <a:ext uri="{FF2B5EF4-FFF2-40B4-BE49-F238E27FC236}">
                <a16:creationId xmlns:a16="http://schemas.microsoft.com/office/drawing/2014/main" id="{B03163D2-2E47-4044-B272-DA8DC2B37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9549" y="0"/>
            <a:ext cx="237245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10655A-6C9D-4F17-81BA-FEBAC6DEBAB5}"/>
              </a:ext>
            </a:extLst>
          </p:cNvPr>
          <p:cNvSpPr/>
          <p:nvPr userDrawn="1"/>
        </p:nvSpPr>
        <p:spPr>
          <a:xfrm>
            <a:off x="0" y="5974082"/>
            <a:ext cx="12192000" cy="883920"/>
          </a:xfrm>
          <a:prstGeom prst="rect">
            <a:avLst/>
          </a:prstGeom>
          <a:solidFill>
            <a:srgbClr val="EBE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1D45F6-42D3-4E92-A54D-D42F8A0E56AD}"/>
              </a:ext>
            </a:extLst>
          </p:cNvPr>
          <p:cNvSpPr/>
          <p:nvPr userDrawn="1"/>
        </p:nvSpPr>
        <p:spPr>
          <a:xfrm>
            <a:off x="11754194" y="4931229"/>
            <a:ext cx="437806" cy="1926771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 userDrawn="1">
            <p:ph type="title"/>
          </p:nvPr>
        </p:nvSpPr>
        <p:spPr>
          <a:xfrm>
            <a:off x="642026" y="3429000"/>
            <a:ext cx="9177523" cy="590931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36" y="336174"/>
            <a:ext cx="1941576" cy="883920"/>
          </a:xfrm>
          <a:prstGeom prst="rect">
            <a:avLst/>
          </a:prstGeom>
        </p:spPr>
      </p:pic>
      <p:sp>
        <p:nvSpPr>
          <p:cNvPr id="10" name="Segnaposto testo 9"/>
          <p:cNvSpPr>
            <a:spLocks noGrp="1"/>
          </p:cNvSpPr>
          <p:nvPr userDrawn="1">
            <p:ph type="body" sz="quarter" idx="10"/>
          </p:nvPr>
        </p:nvSpPr>
        <p:spPr>
          <a:xfrm>
            <a:off x="642026" y="4213794"/>
            <a:ext cx="9135336" cy="4801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336600"/>
                </a:solidFill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070DF0-5E11-44CF-9500-C25F0E4122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2334" y="6154010"/>
            <a:ext cx="5848350" cy="676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C90AAC-8F9B-436D-8B44-A210542B3AA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026" y="6003860"/>
            <a:ext cx="757326" cy="7573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FE15A0-DB99-47AD-8840-2109F7922D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023" y="6003860"/>
            <a:ext cx="763622" cy="7636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141C97-AB95-4030-AE9F-905181526072}"/>
              </a:ext>
            </a:extLst>
          </p:cNvPr>
          <p:cNvSpPr txBox="1"/>
          <p:nvPr userDrawn="1"/>
        </p:nvSpPr>
        <p:spPr>
          <a:xfrm>
            <a:off x="5720394" y="5951838"/>
            <a:ext cx="1416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Sponsored by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13923178-2635-47F9-BAD2-C6E253BC6E2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002" y="16474"/>
            <a:ext cx="5950212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62D27-7BDD-4936-9B8B-AA3C81775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86" y="269308"/>
            <a:ext cx="11110412" cy="7017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713F1-6BDD-4E2F-BC29-AC0AC2A74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" y="1825625"/>
            <a:ext cx="10415847" cy="18446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19F8314E-9246-418D-BEBA-9FA8121A5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3086" y="6320357"/>
            <a:ext cx="573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D124D-0B40-4A25-B90B-8DB7BB9A94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754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d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BCF39-4195-4F4D-923B-99BE6CF4D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egnaposto numero diapositiva 5">
            <a:extLst>
              <a:ext uri="{FF2B5EF4-FFF2-40B4-BE49-F238E27FC236}">
                <a16:creationId xmlns:a16="http://schemas.microsoft.com/office/drawing/2014/main" id="{658674CA-4484-4A73-A364-D873C43CD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3086" y="6320357"/>
            <a:ext cx="573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D124D-0B40-4A25-B90B-8DB7BB9A94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005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>
            <a:extLst>
              <a:ext uri="{FF2B5EF4-FFF2-40B4-BE49-F238E27FC236}">
                <a16:creationId xmlns:a16="http://schemas.microsoft.com/office/drawing/2014/main" id="{1E5C5637-5F88-4E91-BD9C-7C9A6CA21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3086" y="6320357"/>
            <a:ext cx="573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D124D-0B40-4A25-B90B-8DB7BB9A9481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DE34CD87-738E-4D3E-A661-8BC7DC6FFA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0670" y="5980513"/>
            <a:ext cx="3785944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Vuo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85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E770FEE-39B6-409B-AB84-82E09C4A4913}"/>
              </a:ext>
            </a:extLst>
          </p:cNvPr>
          <p:cNvGrpSpPr/>
          <p:nvPr userDrawn="1"/>
        </p:nvGrpSpPr>
        <p:grpSpPr>
          <a:xfrm>
            <a:off x="9819549" y="0"/>
            <a:ext cx="2372451" cy="6858000"/>
            <a:chOff x="9819549" y="0"/>
            <a:chExt cx="2372451" cy="6858000"/>
          </a:xfrm>
        </p:grpSpPr>
        <p:pic>
          <p:nvPicPr>
            <p:cNvPr id="8" name="Immagine 7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9549" y="0"/>
              <a:ext cx="2372451" cy="6858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FF21A71-7428-485A-A09A-200A01AEF2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1753850" y="4933950"/>
              <a:ext cx="438150" cy="1924050"/>
            </a:xfrm>
            <a:prstGeom prst="rect">
              <a:avLst/>
            </a:prstGeom>
          </p:spPr>
        </p:pic>
      </p:grp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53086" y="269308"/>
            <a:ext cx="11110412" cy="7017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6FF00DC-6E4F-4AA4-A45D-2522A9BE073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6577" y="6095934"/>
            <a:ext cx="3785944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7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4" r:id="rId2"/>
    <p:sldLayoutId id="2147483661" r:id="rId3"/>
    <p:sldLayoutId id="2147483655" r:id="rId4"/>
    <p:sldLayoutId id="2147483660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36600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computing.polito.i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4D696-ADF1-4F3F-ACD1-E1AB25ED5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26" y="2930402"/>
            <a:ext cx="10261105" cy="108952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Opportunities for collaborations &amp; industrial project support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554477-01C2-420D-9DC2-6C7F30D97D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14766" y="4778431"/>
            <a:ext cx="5180649" cy="48013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/>
              <a:t>Marco Mellia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90E47A-7617-4286-814E-2882A46FE0C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2026" y="4019931"/>
            <a:ext cx="8729663" cy="6477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765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74C0EC-9187-D244-B52E-EDA051B77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Computing@PoliTO</a:t>
            </a:r>
            <a:r>
              <a:rPr lang="en-GB" dirty="0"/>
              <a:t> for </a:t>
            </a:r>
            <a:r>
              <a:rPr lang="en-GB" dirty="0" err="1"/>
              <a:t>PoliTO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4FDDB8-66A9-8E49-8865-37F6F9F36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HPC4AI is a Infra-P project</a:t>
            </a:r>
          </a:p>
          <a:p>
            <a:r>
              <a:rPr lang="en-GB" dirty="0"/>
              <a:t>Phase-1: </a:t>
            </a:r>
            <a:r>
              <a:rPr lang="en-GB" dirty="0" err="1"/>
              <a:t>Regione</a:t>
            </a:r>
            <a:r>
              <a:rPr lang="en-GB" dirty="0"/>
              <a:t> Piemonte co-funded project for 1.5ME to build a ”</a:t>
            </a:r>
            <a:r>
              <a:rPr lang="en-GB" i="1" dirty="0"/>
              <a:t>open research infrastructure</a:t>
            </a:r>
            <a:r>
              <a:rPr lang="en-GB" dirty="0"/>
              <a:t>”</a:t>
            </a:r>
          </a:p>
          <a:p>
            <a:r>
              <a:rPr lang="en-GB" dirty="0"/>
              <a:t>Phase-2: open to collaborations with industries</a:t>
            </a:r>
          </a:p>
          <a:p>
            <a:pPr lvl="1"/>
            <a:r>
              <a:rPr lang="en-GB" dirty="0"/>
              <a:t>Open call running now – “Bando VIR” – Voucher </a:t>
            </a:r>
            <a:r>
              <a:rPr lang="en-GB" dirty="0" err="1"/>
              <a:t>Infrastutture</a:t>
            </a:r>
            <a:r>
              <a:rPr lang="en-GB" dirty="0"/>
              <a:t> di </a:t>
            </a:r>
            <a:r>
              <a:rPr lang="en-GB" dirty="0" err="1"/>
              <a:t>Ricerca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Rationale: support piedmont SME to get access to </a:t>
            </a:r>
            <a:r>
              <a:rPr lang="en-GB" dirty="0">
                <a:solidFill>
                  <a:srgbClr val="FF0000"/>
                </a:solidFill>
              </a:rPr>
              <a:t>top-level qualified research infrastructures</a:t>
            </a:r>
          </a:p>
          <a:p>
            <a:pPr lvl="1"/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3F8517E-C89E-244B-9268-97EC51AC2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10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13E54DA-1F9B-B541-A906-B242B1003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765" y="1114425"/>
            <a:ext cx="24511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3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6FF501-F24C-404A-9FC1-959C15C20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Details of the VIR call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898242-EC0F-404E-AFFB-5439D13FC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" y="1825625"/>
            <a:ext cx="10698480" cy="1844608"/>
          </a:xfrm>
        </p:spPr>
        <p:txBody>
          <a:bodyPr/>
          <a:lstStyle/>
          <a:p>
            <a:r>
              <a:rPr lang="en-GB" dirty="0"/>
              <a:t>Continuously open call – from 29/7/2019 up to </a:t>
            </a:r>
            <a:r>
              <a:rPr lang="en-GB" dirty="0">
                <a:solidFill>
                  <a:srgbClr val="FF0000"/>
                </a:solidFill>
              </a:rPr>
              <a:t>31/12/2020</a:t>
            </a:r>
          </a:p>
          <a:p>
            <a:r>
              <a:rPr lang="en-GB" dirty="0"/>
              <a:t>19MEuros (15ME still available!)</a:t>
            </a:r>
          </a:p>
          <a:p>
            <a:r>
              <a:rPr lang="en-GB" dirty="0"/>
              <a:t>70% co-funding from </a:t>
            </a:r>
            <a:r>
              <a:rPr lang="en-GB" dirty="0" err="1"/>
              <a:t>Regione</a:t>
            </a:r>
            <a:r>
              <a:rPr lang="en-GB" dirty="0"/>
              <a:t> Piemonte</a:t>
            </a:r>
          </a:p>
          <a:p>
            <a:pPr lvl="1"/>
            <a:r>
              <a:rPr lang="en-GB" dirty="0"/>
              <a:t>The company puts 30% of the cost</a:t>
            </a:r>
          </a:p>
          <a:p>
            <a:r>
              <a:rPr lang="en-GB" dirty="0"/>
              <a:t>Reserved for SME (&lt;250 employees &amp; &lt; 50ME turnover)</a:t>
            </a:r>
          </a:p>
          <a:p>
            <a:r>
              <a:rPr lang="en-GB" dirty="0"/>
              <a:t>In Piedmont</a:t>
            </a:r>
          </a:p>
          <a:p>
            <a:r>
              <a:rPr lang="en-GB" dirty="0"/>
              <a:t>Minimum contribution: 20kE (28.5kE total costs)</a:t>
            </a:r>
          </a:p>
          <a:p>
            <a:r>
              <a:rPr lang="en-GB" dirty="0"/>
              <a:t>Maximum contribution: 200kE (285kE total costs)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4A155F7-E59F-7C4A-AF32-63087BE5C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3986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6DAA23-95B3-494C-B1BD-37FD2D1AC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this is interesting?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9192AB-C32F-1F4D-BC1B-6C81147BC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" y="1825625"/>
            <a:ext cx="10871662" cy="1844608"/>
          </a:xfrm>
        </p:spPr>
        <p:txBody>
          <a:bodyPr/>
          <a:lstStyle/>
          <a:p>
            <a:r>
              <a:rPr lang="en-GB" dirty="0"/>
              <a:t>HPC4AI is a “qualified top-level research infrastructure”</a:t>
            </a:r>
          </a:p>
          <a:p>
            <a:pPr lvl="1"/>
            <a:r>
              <a:rPr lang="en-GB" dirty="0"/>
              <a:t>It is possible to participate to the VIR call and get 70% contribution</a:t>
            </a:r>
          </a:p>
          <a:p>
            <a:r>
              <a:rPr lang="en-GB" dirty="0"/>
              <a:t>Example:</a:t>
            </a:r>
          </a:p>
          <a:p>
            <a:pPr lvl="1"/>
            <a:r>
              <a:rPr lang="en-GB" dirty="0"/>
              <a:t>You have a collaboration with an SME</a:t>
            </a:r>
          </a:p>
          <a:p>
            <a:pPr lvl="1"/>
            <a:r>
              <a:rPr lang="en-GB" dirty="0"/>
              <a:t>You use/design {BD|AI |cloud} computing solutions for the project</a:t>
            </a:r>
          </a:p>
          <a:p>
            <a:pPr lvl="1"/>
            <a:r>
              <a:rPr lang="en-GB" dirty="0"/>
              <a:t>The SME asks for contribution through the VIR call</a:t>
            </a:r>
          </a:p>
          <a:p>
            <a:pPr lvl="1"/>
            <a:r>
              <a:rPr lang="en-GB" dirty="0"/>
              <a:t>You give HPC4AI the equivalent cost for the {</a:t>
            </a:r>
            <a:r>
              <a:rPr lang="en-GB" dirty="0" err="1"/>
              <a:t>HPC|BD|Cloud</a:t>
            </a:r>
            <a:r>
              <a:rPr lang="en-GB" dirty="0"/>
              <a:t>} resources</a:t>
            </a:r>
          </a:p>
          <a:p>
            <a:r>
              <a:rPr lang="en-GB" dirty="0"/>
              <a:t>See </a:t>
            </a:r>
            <a:r>
              <a:rPr lang="en-GB" dirty="0">
                <a:hlinkClick r:id="rId2"/>
              </a:rPr>
              <a:t>computing.polito.it </a:t>
            </a:r>
            <a:r>
              <a:rPr lang="en-GB" dirty="0"/>
              <a:t>for details</a:t>
            </a:r>
          </a:p>
          <a:p>
            <a:pPr lvl="1"/>
            <a:r>
              <a:rPr lang="en-GB" dirty="0"/>
              <a:t>There you find “example” of collaborations and costs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Come to talk to us if interested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528E9D8-4536-7045-8C48-DEDCF9CA6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5200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9714" y="0"/>
            <a:ext cx="11101800" cy="701731"/>
          </a:xfrm>
        </p:spPr>
        <p:txBody>
          <a:bodyPr/>
          <a:lstStyle/>
          <a:p>
            <a:r>
              <a:rPr lang="it-IT" dirty="0"/>
              <a:t>How to use the VIR </a:t>
            </a:r>
          </a:p>
        </p:txBody>
      </p:sp>
      <p:sp>
        <p:nvSpPr>
          <p:cNvPr id="5" name="Rettangolo 4"/>
          <p:cNvSpPr/>
          <p:nvPr/>
        </p:nvSpPr>
        <p:spPr>
          <a:xfrm>
            <a:off x="169714" y="5787176"/>
            <a:ext cx="2468880" cy="4937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SME </a:t>
            </a:r>
            <a:r>
              <a:rPr lang="it-IT" dirty="0" err="1">
                <a:solidFill>
                  <a:schemeClr val="tx1"/>
                </a:solidFill>
              </a:rPr>
              <a:t>has</a:t>
            </a:r>
            <a:r>
              <a:rPr lang="it-IT" dirty="0">
                <a:solidFill>
                  <a:schemeClr val="tx1"/>
                </a:solidFill>
              </a:rPr>
              <a:t> a </a:t>
            </a:r>
            <a:r>
              <a:rPr lang="it-IT" dirty="0" err="1">
                <a:solidFill>
                  <a:schemeClr val="tx1"/>
                </a:solidFill>
              </a:rPr>
              <a:t>resarch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project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77" y="3840478"/>
            <a:ext cx="1744850" cy="174485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514" y="3038180"/>
            <a:ext cx="2453738" cy="740331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112" y="3840478"/>
            <a:ext cx="1578543" cy="157854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569" y="3534409"/>
            <a:ext cx="853660" cy="90491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360" y="3408346"/>
            <a:ext cx="1008056" cy="107055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370" y="2705497"/>
            <a:ext cx="2974861" cy="1298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698" y="1529232"/>
            <a:ext cx="2334236" cy="1049517"/>
          </a:xfrm>
          <a:prstGeom prst="rect">
            <a:avLst/>
          </a:prstGeom>
        </p:spPr>
      </p:pic>
      <p:cxnSp>
        <p:nvCxnSpPr>
          <p:cNvPr id="12" name="Connettore 2 11"/>
          <p:cNvCxnSpPr>
            <a:endCxn id="4" idx="1"/>
          </p:cNvCxnSpPr>
          <p:nvPr/>
        </p:nvCxnSpPr>
        <p:spPr>
          <a:xfrm flipV="1">
            <a:off x="2101227" y="3943624"/>
            <a:ext cx="647133" cy="4698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7853567" y="3939933"/>
            <a:ext cx="933650" cy="3835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magine 1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309" y="3319080"/>
            <a:ext cx="816093" cy="816093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D253F131-CC9D-514E-BC8A-703DE0D62745}"/>
              </a:ext>
            </a:extLst>
          </p:cNvPr>
          <p:cNvSpPr/>
          <p:nvPr/>
        </p:nvSpPr>
        <p:spPr>
          <a:xfrm>
            <a:off x="4884454" y="4497033"/>
            <a:ext cx="3071620" cy="9049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Department executes it and provides an invoice – through regular third party contracts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A4B21A92-B86E-2A46-A5E2-37CFF50B80B6}"/>
              </a:ext>
            </a:extLst>
          </p:cNvPr>
          <p:cNvSpPr/>
          <p:nvPr/>
        </p:nvSpPr>
        <p:spPr>
          <a:xfrm>
            <a:off x="2058700" y="4520402"/>
            <a:ext cx="2468880" cy="8160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>
                <a:solidFill>
                  <a:schemeClr val="tx1"/>
                </a:solidFill>
              </a:rPr>
              <a:t>SME signs a research contract with a Department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BA627483-DAA0-8444-905F-7A1B76EDC3B2}"/>
              </a:ext>
            </a:extLst>
          </p:cNvPr>
          <p:cNvSpPr/>
          <p:nvPr/>
        </p:nvSpPr>
        <p:spPr>
          <a:xfrm>
            <a:off x="8199894" y="1818647"/>
            <a:ext cx="3071620" cy="9049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Regione</a:t>
            </a:r>
            <a:r>
              <a:rPr lang="en-GB" dirty="0">
                <a:solidFill>
                  <a:schemeClr val="tx1"/>
                </a:solidFill>
              </a:rPr>
              <a:t> Piemonte refunds the SME with 70% of the costs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5D4381F3-AF16-004C-BBC5-C6F7EDEB6CED}"/>
              </a:ext>
            </a:extLst>
          </p:cNvPr>
          <p:cNvSpPr/>
          <p:nvPr/>
        </p:nvSpPr>
        <p:spPr>
          <a:xfrm>
            <a:off x="3778370" y="5735553"/>
            <a:ext cx="4177704" cy="114409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department internally transfers a part of the costs to the HPC4AI for the Computing resources</a:t>
            </a:r>
          </a:p>
        </p:txBody>
      </p:sp>
      <p:cxnSp>
        <p:nvCxnSpPr>
          <p:cNvPr id="9" name="Connettore 7 8">
            <a:extLst>
              <a:ext uri="{FF2B5EF4-FFF2-40B4-BE49-F238E27FC236}">
                <a16:creationId xmlns:a16="http://schemas.microsoft.com/office/drawing/2014/main" id="{6450888D-0E93-014A-9DBD-B7D42D127550}"/>
              </a:ext>
            </a:extLst>
          </p:cNvPr>
          <p:cNvCxnSpPr>
            <a:stCxn id="15" idx="3"/>
            <a:endCxn id="20" idx="3"/>
          </p:cNvCxnSpPr>
          <p:nvPr/>
        </p:nvCxnSpPr>
        <p:spPr>
          <a:xfrm>
            <a:off x="7956074" y="4949490"/>
            <a:ext cx="12700" cy="1358108"/>
          </a:xfrm>
          <a:prstGeom prst="curvedConnector3">
            <a:avLst>
              <a:gd name="adj1" fmla="val 180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77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4097866" y="5273927"/>
            <a:ext cx="3478127" cy="1397000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Tx/>
              <a:buNone/>
              <a:defRPr sz="1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noProof="1"/>
              <a:t>Marco Mellia</a:t>
            </a:r>
          </a:p>
          <a:p>
            <a:r>
              <a:rPr lang="it-IT" sz="3200" noProof="1"/>
              <a:t>mellia@polito.it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246" y="4940015"/>
            <a:ext cx="1266278" cy="179944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30" y="57063"/>
            <a:ext cx="6949871" cy="463903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9" y="57063"/>
            <a:ext cx="1749562" cy="82618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4254EF7-ED38-8244-A0BE-7E23FC2F84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524" y="4940015"/>
            <a:ext cx="1799448" cy="179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98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BE6227-AFAD-B642-85ED-13759390C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can do for you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07674F-FE14-504B-B2B6-2C264C5D4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Computing@PoliTO</a:t>
            </a:r>
            <a:r>
              <a:rPr lang="en-GB" dirty="0"/>
              <a:t> is a new service that we are promoting</a:t>
            </a:r>
          </a:p>
          <a:p>
            <a:r>
              <a:rPr lang="en-GB" dirty="0"/>
              <a:t>After ±10 years of </a:t>
            </a:r>
            <a:r>
              <a:rPr lang="en-GB" dirty="0" err="1"/>
              <a:t>HPC@PoliTO</a:t>
            </a:r>
            <a:r>
              <a:rPr lang="en-GB" dirty="0"/>
              <a:t> and ±5 years of </a:t>
            </a:r>
            <a:r>
              <a:rPr lang="en-GB" dirty="0" err="1"/>
              <a:t>BigData@PoliTO</a:t>
            </a:r>
            <a:r>
              <a:rPr lang="en-GB" dirty="0"/>
              <a:t>, merge into a single service for research</a:t>
            </a:r>
          </a:p>
          <a:p>
            <a:pPr lvl="1"/>
            <a:r>
              <a:rPr lang="en-GB" dirty="0"/>
              <a:t>HPC</a:t>
            </a:r>
          </a:p>
          <a:p>
            <a:pPr lvl="1"/>
            <a:r>
              <a:rPr lang="en-GB" dirty="0"/>
              <a:t>Big Data</a:t>
            </a:r>
          </a:p>
          <a:p>
            <a:pPr lvl="1"/>
            <a:r>
              <a:rPr lang="en-GB" dirty="0"/>
              <a:t>Cloud</a:t>
            </a:r>
          </a:p>
          <a:p>
            <a:r>
              <a:rPr lang="en-GB" dirty="0"/>
              <a:t>Open for collaborations and research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25FB83A-2F0C-8A48-A905-F252B62D2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2</a:t>
            </a:fld>
            <a:endParaRPr lang="it-I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CA7604-7A6E-C54B-B2EB-ACAAEEE9E7D5}"/>
              </a:ext>
            </a:extLst>
          </p:cNvPr>
          <p:cNvSpPr txBox="1"/>
          <p:nvPr/>
        </p:nvSpPr>
        <p:spPr>
          <a:xfrm>
            <a:off x="3185962" y="3948035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/>
              <a:t>Computing@POLITO</a:t>
            </a:r>
            <a:endParaRPr lang="en-IT" sz="2400" b="1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9F61CFF7-88E2-4E4F-AEA6-E6A1B4991AC3}"/>
              </a:ext>
            </a:extLst>
          </p:cNvPr>
          <p:cNvSpPr/>
          <p:nvPr/>
        </p:nvSpPr>
        <p:spPr>
          <a:xfrm>
            <a:off x="2868328" y="3670233"/>
            <a:ext cx="317634" cy="1017270"/>
          </a:xfrm>
          <a:custGeom>
            <a:avLst/>
            <a:gdLst>
              <a:gd name="connsiteX0" fmla="*/ 0 w 317634"/>
              <a:gd name="connsiteY0" fmla="*/ 0 h 1017270"/>
              <a:gd name="connsiteX1" fmla="*/ 158817 w 317634"/>
              <a:gd name="connsiteY1" fmla="*/ 26468 h 1017270"/>
              <a:gd name="connsiteX2" fmla="*/ 158817 w 317634"/>
              <a:gd name="connsiteY2" fmla="*/ 482167 h 1017270"/>
              <a:gd name="connsiteX3" fmla="*/ 317634 w 317634"/>
              <a:gd name="connsiteY3" fmla="*/ 508635 h 1017270"/>
              <a:gd name="connsiteX4" fmla="*/ 158817 w 317634"/>
              <a:gd name="connsiteY4" fmla="*/ 535103 h 1017270"/>
              <a:gd name="connsiteX5" fmla="*/ 158817 w 317634"/>
              <a:gd name="connsiteY5" fmla="*/ 990802 h 1017270"/>
              <a:gd name="connsiteX6" fmla="*/ 0 w 317634"/>
              <a:gd name="connsiteY6" fmla="*/ 1017270 h 1017270"/>
              <a:gd name="connsiteX7" fmla="*/ 0 w 317634"/>
              <a:gd name="connsiteY7" fmla="*/ 488290 h 1017270"/>
              <a:gd name="connsiteX8" fmla="*/ 0 w 317634"/>
              <a:gd name="connsiteY8" fmla="*/ 0 h 1017270"/>
              <a:gd name="connsiteX0" fmla="*/ 0 w 317634"/>
              <a:gd name="connsiteY0" fmla="*/ 0 h 1017270"/>
              <a:gd name="connsiteX1" fmla="*/ 158817 w 317634"/>
              <a:gd name="connsiteY1" fmla="*/ 26468 h 1017270"/>
              <a:gd name="connsiteX2" fmla="*/ 158817 w 317634"/>
              <a:gd name="connsiteY2" fmla="*/ 482167 h 1017270"/>
              <a:gd name="connsiteX3" fmla="*/ 317634 w 317634"/>
              <a:gd name="connsiteY3" fmla="*/ 508635 h 1017270"/>
              <a:gd name="connsiteX4" fmla="*/ 158817 w 317634"/>
              <a:gd name="connsiteY4" fmla="*/ 535103 h 1017270"/>
              <a:gd name="connsiteX5" fmla="*/ 158817 w 317634"/>
              <a:gd name="connsiteY5" fmla="*/ 990802 h 1017270"/>
              <a:gd name="connsiteX6" fmla="*/ 0 w 317634"/>
              <a:gd name="connsiteY6" fmla="*/ 1017270 h 101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634" h="1017270" stroke="0" extrusionOk="0">
                <a:moveTo>
                  <a:pt x="0" y="0"/>
                </a:moveTo>
                <a:cubicBezTo>
                  <a:pt x="85716" y="-1231"/>
                  <a:pt x="157074" y="12504"/>
                  <a:pt x="158817" y="26468"/>
                </a:cubicBezTo>
                <a:cubicBezTo>
                  <a:pt x="147835" y="188788"/>
                  <a:pt x="179568" y="260017"/>
                  <a:pt x="158817" y="482167"/>
                </a:cubicBezTo>
                <a:cubicBezTo>
                  <a:pt x="157115" y="495490"/>
                  <a:pt x="224369" y="520033"/>
                  <a:pt x="317634" y="508635"/>
                </a:cubicBezTo>
                <a:cubicBezTo>
                  <a:pt x="229949" y="510716"/>
                  <a:pt x="158491" y="519434"/>
                  <a:pt x="158817" y="535103"/>
                </a:cubicBezTo>
                <a:cubicBezTo>
                  <a:pt x="173497" y="743309"/>
                  <a:pt x="143934" y="835123"/>
                  <a:pt x="158817" y="990802"/>
                </a:cubicBezTo>
                <a:cubicBezTo>
                  <a:pt x="156286" y="1007803"/>
                  <a:pt x="86570" y="1006375"/>
                  <a:pt x="0" y="1017270"/>
                </a:cubicBezTo>
                <a:cubicBezTo>
                  <a:pt x="-12708" y="788784"/>
                  <a:pt x="17223" y="711036"/>
                  <a:pt x="0" y="488290"/>
                </a:cubicBezTo>
                <a:cubicBezTo>
                  <a:pt x="-17223" y="265544"/>
                  <a:pt x="-13183" y="241014"/>
                  <a:pt x="0" y="0"/>
                </a:cubicBezTo>
                <a:close/>
              </a:path>
              <a:path w="317634" h="1017270" fill="none" extrusionOk="0">
                <a:moveTo>
                  <a:pt x="0" y="0"/>
                </a:moveTo>
                <a:cubicBezTo>
                  <a:pt x="87533" y="320"/>
                  <a:pt x="160488" y="13092"/>
                  <a:pt x="158817" y="26468"/>
                </a:cubicBezTo>
                <a:cubicBezTo>
                  <a:pt x="158530" y="169437"/>
                  <a:pt x="140926" y="304384"/>
                  <a:pt x="158817" y="482167"/>
                </a:cubicBezTo>
                <a:cubicBezTo>
                  <a:pt x="167910" y="494861"/>
                  <a:pt x="231031" y="519168"/>
                  <a:pt x="317634" y="508635"/>
                </a:cubicBezTo>
                <a:cubicBezTo>
                  <a:pt x="232368" y="507812"/>
                  <a:pt x="158687" y="516977"/>
                  <a:pt x="158817" y="535103"/>
                </a:cubicBezTo>
                <a:cubicBezTo>
                  <a:pt x="164594" y="743255"/>
                  <a:pt x="144083" y="867149"/>
                  <a:pt x="158817" y="990802"/>
                </a:cubicBezTo>
                <a:cubicBezTo>
                  <a:pt x="158265" y="1007086"/>
                  <a:pt x="82574" y="1027584"/>
                  <a:pt x="0" y="1017270"/>
                </a:cubicBezTo>
              </a:path>
              <a:path w="317634" h="1017270" fill="none" stroke="0" extrusionOk="0">
                <a:moveTo>
                  <a:pt x="0" y="0"/>
                </a:moveTo>
                <a:cubicBezTo>
                  <a:pt x="88159" y="365"/>
                  <a:pt x="160094" y="13751"/>
                  <a:pt x="158817" y="26468"/>
                </a:cubicBezTo>
                <a:cubicBezTo>
                  <a:pt x="143748" y="212493"/>
                  <a:pt x="156699" y="378292"/>
                  <a:pt x="158817" y="482167"/>
                </a:cubicBezTo>
                <a:cubicBezTo>
                  <a:pt x="157124" y="496352"/>
                  <a:pt x="231422" y="506773"/>
                  <a:pt x="317634" y="508635"/>
                </a:cubicBezTo>
                <a:cubicBezTo>
                  <a:pt x="228765" y="508188"/>
                  <a:pt x="157951" y="518324"/>
                  <a:pt x="158817" y="535103"/>
                </a:cubicBezTo>
                <a:cubicBezTo>
                  <a:pt x="168432" y="629722"/>
                  <a:pt x="168687" y="823438"/>
                  <a:pt x="158817" y="990802"/>
                </a:cubicBezTo>
                <a:cubicBezTo>
                  <a:pt x="159991" y="989541"/>
                  <a:pt x="84143" y="1019354"/>
                  <a:pt x="0" y="1017270"/>
                </a:cubicBezTo>
              </a:path>
            </a:pathLst>
          </a:custGeom>
          <a:ln w="38100">
            <a:solidFill>
              <a:srgbClr val="3366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ightBrac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54300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5B8978-0FB9-E546-99ED-D4811C9E1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86" y="269308"/>
            <a:ext cx="11405514" cy="1311128"/>
          </a:xfrm>
        </p:spPr>
        <p:txBody>
          <a:bodyPr/>
          <a:lstStyle/>
          <a:p>
            <a:r>
              <a:rPr lang="en-GB" dirty="0"/>
              <a:t>Access schemes to computing resources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375E45-1535-6F43-991E-32E8EC8A1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" y="1825625"/>
            <a:ext cx="10415847" cy="1844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Basic access</a:t>
            </a:r>
          </a:p>
          <a:p>
            <a:pPr marL="857250" lvl="1" indent="-514350"/>
            <a:endParaRPr lang="en-GB" dirty="0"/>
          </a:p>
          <a:p>
            <a:pPr marL="857250" lvl="1" indent="-514350"/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Premium access</a:t>
            </a:r>
          </a:p>
          <a:p>
            <a:pPr marL="857250" lvl="1" indent="-514350"/>
            <a:endParaRPr lang="en-GB" dirty="0"/>
          </a:p>
          <a:p>
            <a:pPr marL="857250" lvl="1" indent="-514350"/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Hardware sponsoring</a:t>
            </a:r>
            <a:endParaRPr lang="en-GB" dirty="0"/>
          </a:p>
          <a:p>
            <a:pPr marL="857250" lvl="1" indent="-514350"/>
            <a:endParaRPr lang="en-GB" dirty="0"/>
          </a:p>
          <a:p>
            <a:pPr marL="857250" lvl="1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19B57BE-4374-EE4D-9B50-FE282724D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9821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5B8978-0FB9-E546-99ED-D4811C9E1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access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375E45-1535-6F43-991E-32E8EC8A1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Basic access</a:t>
            </a:r>
          </a:p>
          <a:p>
            <a:pPr marL="857250" lvl="1" indent="-514350"/>
            <a:r>
              <a:rPr lang="en-GB" dirty="0"/>
              <a:t>Everyone can access to the computing resources</a:t>
            </a:r>
          </a:p>
          <a:p>
            <a:pPr marL="857250" lvl="1" indent="-514350"/>
            <a:r>
              <a:rPr lang="en-GB" dirty="0"/>
              <a:t>You get a login/</a:t>
            </a:r>
            <a:r>
              <a:rPr lang="en-GB" dirty="0" err="1"/>
              <a:t>pwd</a:t>
            </a:r>
            <a:r>
              <a:rPr lang="en-GB" dirty="0"/>
              <a:t>, and (limited) support</a:t>
            </a:r>
          </a:p>
          <a:p>
            <a:pPr marL="857250" lvl="1" indent="-514350"/>
            <a:r>
              <a:rPr lang="en-GB" dirty="0"/>
              <a:t>You can submit jobs, run analytics, </a:t>
            </a:r>
            <a:r>
              <a:rPr lang="en-GB" dirty="0" err="1"/>
              <a:t>store&amp;process</a:t>
            </a:r>
            <a:r>
              <a:rPr lang="en-GB" dirty="0"/>
              <a:t> data, …</a:t>
            </a:r>
          </a:p>
          <a:p>
            <a:pPr marL="857250" lvl="1" indent="-514350"/>
            <a:r>
              <a:rPr lang="en-GB" b="1" dirty="0"/>
              <a:t>Only on the free resources </a:t>
            </a:r>
            <a:r>
              <a:rPr lang="en-GB" dirty="0"/>
              <a:t>in the clusters</a:t>
            </a:r>
          </a:p>
          <a:p>
            <a:pPr marL="857250" lvl="1" indent="-514350"/>
            <a:endParaRPr lang="en-GB" dirty="0"/>
          </a:p>
          <a:p>
            <a:pPr marL="514350" indent="-514350"/>
            <a:r>
              <a:rPr lang="en-GB" dirty="0"/>
              <a:t>Remember – it is a shared infrastructure – respect rules</a:t>
            </a:r>
          </a:p>
          <a:p>
            <a:pPr marL="857250" lvl="1" indent="-514350"/>
            <a:r>
              <a:rPr lang="en-GB" dirty="0"/>
              <a:t>Sessions will expire</a:t>
            </a:r>
          </a:p>
          <a:p>
            <a:pPr marL="857250" lvl="1" indent="-514350"/>
            <a:r>
              <a:rPr lang="en-GB" dirty="0"/>
              <a:t>Memory is expensive</a:t>
            </a:r>
          </a:p>
          <a:p>
            <a:pPr marL="857250" lvl="1" indent="-514350"/>
            <a:r>
              <a:rPr lang="en-GB" dirty="0"/>
              <a:t>No interactive usage (batch processing – for everyone)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19B57BE-4374-EE4D-9B50-FE282724D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4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6C722E1-7880-7843-BF24-A14DF63CB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485"/>
          <a:stretch/>
        </p:blipFill>
        <p:spPr>
          <a:xfrm>
            <a:off x="9319260" y="899433"/>
            <a:ext cx="2044238" cy="173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32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5B8978-0FB9-E546-99ED-D4811C9E1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Premium access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375E45-1535-6F43-991E-32E8EC8A1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GB" sz="2400" dirty="0">
                <a:solidFill>
                  <a:srgbClr val="FF0000"/>
                </a:solidFill>
              </a:rPr>
              <a:t>Premium access</a:t>
            </a:r>
          </a:p>
          <a:p>
            <a:pPr marL="857250" lvl="1" indent="-514350"/>
            <a:r>
              <a:rPr lang="en-GB" sz="2000" dirty="0"/>
              <a:t>You </a:t>
            </a:r>
            <a:r>
              <a:rPr lang="en-GB" sz="2000" b="1" dirty="0"/>
              <a:t>buy</a:t>
            </a:r>
            <a:r>
              <a:rPr lang="en-GB" sz="2000" dirty="0"/>
              <a:t> privileged access to resources – for limited time</a:t>
            </a:r>
          </a:p>
          <a:p>
            <a:pPr marL="1314450" lvl="2" indent="-514350"/>
            <a:r>
              <a:rPr lang="en-GB" sz="1800" dirty="0"/>
              <a:t>Come to talk to us for details/prices</a:t>
            </a:r>
          </a:p>
          <a:p>
            <a:pPr marL="857250" lvl="1" indent="-514350"/>
            <a:r>
              <a:rPr lang="en-GB" sz="2000" dirty="0"/>
              <a:t>When you are using it – it would be reserved for you</a:t>
            </a:r>
          </a:p>
          <a:p>
            <a:pPr marL="857250" lvl="1" indent="-514350"/>
            <a:r>
              <a:rPr lang="en-GB" sz="2000" dirty="0"/>
              <a:t>When you are not using it – it would be shared for basic access use</a:t>
            </a:r>
          </a:p>
          <a:p>
            <a:pPr marL="0" indent="0">
              <a:buNone/>
            </a:pPr>
            <a:endParaRPr lang="en-GB" sz="2400" dirty="0"/>
          </a:p>
          <a:p>
            <a:pPr marL="514350" indent="-514350"/>
            <a:r>
              <a:rPr lang="en-GB" sz="2400" dirty="0"/>
              <a:t>Remember – it is still a shared infrastructure – respect rules</a:t>
            </a:r>
          </a:p>
          <a:p>
            <a:pPr marL="857250" lvl="1" indent="-514350"/>
            <a:r>
              <a:rPr lang="en-GB" sz="2000" dirty="0"/>
              <a:t>You should expire sessions and free resource when not using it</a:t>
            </a:r>
          </a:p>
          <a:p>
            <a:pPr marL="857250" lvl="1" indent="-514350"/>
            <a:r>
              <a:rPr lang="en-GB" sz="2000" dirty="0"/>
              <a:t>Still no interactive usage (batch processing – for everyone)</a:t>
            </a:r>
          </a:p>
          <a:p>
            <a:pPr marL="857250" lvl="1" indent="-514350"/>
            <a:endParaRPr lang="en-GB" sz="2000" dirty="0"/>
          </a:p>
          <a:p>
            <a:pPr marL="514350" indent="-514350"/>
            <a:r>
              <a:rPr lang="en-GB" sz="2400" dirty="0"/>
              <a:t>Money is used to maintain and grow the infrastructure and people working (also for you)</a:t>
            </a:r>
            <a:endParaRPr lang="en-GB" sz="20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19B57BE-4374-EE4D-9B50-FE282724D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5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B96379E-A79F-4440-8803-C7EBD51B0692}"/>
              </a:ext>
            </a:extLst>
          </p:cNvPr>
          <p:cNvSpPr txBox="1"/>
          <p:nvPr/>
        </p:nvSpPr>
        <p:spPr>
          <a:xfrm>
            <a:off x="6926723" y="1456293"/>
            <a:ext cx="513794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FF0000"/>
                </a:solidFill>
              </a:rPr>
              <a:t>Warning: No accounting for funded projects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25C5356-AC8C-C24E-A426-D3E113F8D0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9585" y="1722096"/>
            <a:ext cx="1963182" cy="192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0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89BB04-DE0B-814F-9277-6B1A34A60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Hosting of resource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E3E9CC-0FEE-3A42-82E9-3DF7AB7A7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68" y="1202741"/>
            <a:ext cx="10415847" cy="1844608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GB" dirty="0">
                <a:solidFill>
                  <a:srgbClr val="FF0000"/>
                </a:solidFill>
              </a:rPr>
              <a:t>Hardware hosting</a:t>
            </a:r>
          </a:p>
          <a:p>
            <a:pPr lvl="1"/>
            <a:r>
              <a:rPr lang="en-GB" dirty="0"/>
              <a:t>A policy in place with HPC and very efficient</a:t>
            </a:r>
          </a:p>
          <a:p>
            <a:pPr lvl="1"/>
            <a:r>
              <a:rPr lang="en-GB" dirty="0"/>
              <a:t>We</a:t>
            </a:r>
          </a:p>
          <a:p>
            <a:pPr lvl="2"/>
            <a:r>
              <a:rPr lang="en-GB" dirty="0"/>
              <a:t>Buy HW for/with you [twice a year – we’ll advertise the call]</a:t>
            </a:r>
          </a:p>
          <a:p>
            <a:pPr lvl="2"/>
            <a:r>
              <a:rPr lang="en-GB" dirty="0"/>
              <a:t>Configure/optimize/maintain/update the HW and SW for you</a:t>
            </a:r>
          </a:p>
          <a:p>
            <a:pPr lvl="2"/>
            <a:r>
              <a:rPr lang="en-GB" dirty="0"/>
              <a:t>We deal with CONSIP/MEPA/SDAPA/AGID/YNI regulations</a:t>
            </a:r>
          </a:p>
          <a:p>
            <a:pPr lvl="1"/>
            <a:r>
              <a:rPr lang="en-GB" dirty="0"/>
              <a:t>You</a:t>
            </a:r>
          </a:p>
          <a:p>
            <a:pPr lvl="2"/>
            <a:r>
              <a:rPr lang="en-GB" dirty="0"/>
              <a:t>Provide money to buy HW and get an invoice if needed</a:t>
            </a:r>
          </a:p>
          <a:p>
            <a:pPr lvl="2"/>
            <a:r>
              <a:rPr lang="en-GB" dirty="0"/>
              <a:t>Get premium access to “your” slice of HW</a:t>
            </a:r>
          </a:p>
          <a:p>
            <a:pPr lvl="2"/>
            <a:r>
              <a:rPr lang="en-GB" dirty="0"/>
              <a:t>Save money and (lot of) time</a:t>
            </a:r>
          </a:p>
          <a:p>
            <a:pPr lvl="1"/>
            <a:r>
              <a:rPr lang="en-GB" dirty="0"/>
              <a:t>Subject to</a:t>
            </a:r>
          </a:p>
          <a:p>
            <a:pPr lvl="2"/>
            <a:r>
              <a:rPr lang="en-GB" dirty="0"/>
              <a:t>We decide the HW and SW configuration</a:t>
            </a:r>
          </a:p>
          <a:p>
            <a:pPr marL="1371600" lvl="3" indent="0">
              <a:buNone/>
            </a:pPr>
            <a:r>
              <a:rPr lang="en-GB" strike="sngStrike" dirty="0"/>
              <a:t>”I need to run this software on windows XP on a 384GB of mem PC”</a:t>
            </a:r>
          </a:p>
          <a:p>
            <a:pPr marL="1371600" lvl="3" indent="0">
              <a:buNone/>
            </a:pPr>
            <a:r>
              <a:rPr lang="en-GB" strike="sngStrike" dirty="0"/>
              <a:t>“I’d like you to install and manage this GPU I bought on amazon for 200bucks”</a:t>
            </a:r>
          </a:p>
          <a:p>
            <a:pPr marL="1371600" lvl="3" indent="0">
              <a:buNone/>
            </a:pPr>
            <a:endParaRPr lang="en-GB" strike="sngStrike" dirty="0"/>
          </a:p>
          <a:p>
            <a:pPr lvl="2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7D8BC66-04EB-9F40-96EE-C7EAA5FB8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6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439A4FB-42A0-8F4F-B315-7F59A4CC018C}"/>
              </a:ext>
            </a:extLst>
          </p:cNvPr>
          <p:cNvSpPr txBox="1"/>
          <p:nvPr/>
        </p:nvSpPr>
        <p:spPr>
          <a:xfrm>
            <a:off x="6864093" y="1197969"/>
            <a:ext cx="462338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00B050"/>
                </a:solidFill>
              </a:rPr>
              <a:t>Possible accounting for funded projects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271F27D-42DE-674E-A239-5C221B7542C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64185" y="1142349"/>
            <a:ext cx="2540000" cy="1905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479A92F-AC42-A849-9799-580A41B3C99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41003" y="2467199"/>
            <a:ext cx="1963182" cy="192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3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C25051-7A29-B84B-80AD-537125F23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hosting</a:t>
            </a:r>
          </a:p>
        </p:txBody>
      </p:sp>
      <p:pic>
        <p:nvPicPr>
          <p:cNvPr id="7" name="Segnaposto contenuto 6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071C42BF-23FE-8E4C-BA06-E6EC281EA8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6" y="1059631"/>
            <a:ext cx="8476021" cy="5260726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3BFA98C-C98F-4E49-B0D1-9DE3E16DD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7</a:t>
            </a:fld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D873C942-6ECB-244B-A32F-B1C169EFE0BF}"/>
              </a:ext>
            </a:extLst>
          </p:cNvPr>
          <p:cNvSpPr/>
          <p:nvPr/>
        </p:nvSpPr>
        <p:spPr>
          <a:xfrm>
            <a:off x="7673009" y="4472609"/>
            <a:ext cx="1133062" cy="377687"/>
          </a:xfrm>
          <a:custGeom>
            <a:avLst/>
            <a:gdLst>
              <a:gd name="connsiteX0" fmla="*/ 0 w 1133062"/>
              <a:gd name="connsiteY0" fmla="*/ 188844 h 377687"/>
              <a:gd name="connsiteX1" fmla="*/ 566531 w 1133062"/>
              <a:gd name="connsiteY1" fmla="*/ 0 h 377687"/>
              <a:gd name="connsiteX2" fmla="*/ 1133062 w 1133062"/>
              <a:gd name="connsiteY2" fmla="*/ 188844 h 377687"/>
              <a:gd name="connsiteX3" fmla="*/ 566531 w 1133062"/>
              <a:gd name="connsiteY3" fmla="*/ 377688 h 377687"/>
              <a:gd name="connsiteX4" fmla="*/ 0 w 1133062"/>
              <a:gd name="connsiteY4" fmla="*/ 188844 h 37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062" h="377687" extrusionOk="0">
                <a:moveTo>
                  <a:pt x="0" y="188844"/>
                </a:moveTo>
                <a:cubicBezTo>
                  <a:pt x="-5057" y="81429"/>
                  <a:pt x="241799" y="4446"/>
                  <a:pt x="566531" y="0"/>
                </a:cubicBezTo>
                <a:cubicBezTo>
                  <a:pt x="900590" y="4457"/>
                  <a:pt x="1126573" y="84754"/>
                  <a:pt x="1133062" y="188844"/>
                </a:cubicBezTo>
                <a:cubicBezTo>
                  <a:pt x="1092609" y="332644"/>
                  <a:pt x="873074" y="412750"/>
                  <a:pt x="566531" y="377688"/>
                </a:cubicBezTo>
                <a:cubicBezTo>
                  <a:pt x="251479" y="376503"/>
                  <a:pt x="21479" y="303403"/>
                  <a:pt x="0" y="188844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7E0E58D8-0C34-3C41-9027-B6E80AD3B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884120"/>
              </p:ext>
            </p:extLst>
          </p:nvPr>
        </p:nvGraphicFramePr>
        <p:xfrm>
          <a:off x="4491096" y="1804821"/>
          <a:ext cx="6748669" cy="28566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295">
                  <a:extLst>
                    <a:ext uri="{9D8B030D-6E8A-4147-A177-3AD203B41FA5}">
                      <a16:colId xmlns:a16="http://schemas.microsoft.com/office/drawing/2014/main" val="1000574658"/>
                    </a:ext>
                  </a:extLst>
                </a:gridCol>
                <a:gridCol w="2335696">
                  <a:extLst>
                    <a:ext uri="{9D8B030D-6E8A-4147-A177-3AD203B41FA5}">
                      <a16:colId xmlns:a16="http://schemas.microsoft.com/office/drawing/2014/main" val="2691019890"/>
                    </a:ext>
                  </a:extLst>
                </a:gridCol>
                <a:gridCol w="1222513">
                  <a:extLst>
                    <a:ext uri="{9D8B030D-6E8A-4147-A177-3AD203B41FA5}">
                      <a16:colId xmlns:a16="http://schemas.microsoft.com/office/drawing/2014/main" val="2055276270"/>
                    </a:ext>
                  </a:extLst>
                </a:gridCol>
                <a:gridCol w="1520687">
                  <a:extLst>
                    <a:ext uri="{9D8B030D-6E8A-4147-A177-3AD203B41FA5}">
                      <a16:colId xmlns:a16="http://schemas.microsoft.com/office/drawing/2014/main" val="814786989"/>
                    </a:ext>
                  </a:extLst>
                </a:gridCol>
                <a:gridCol w="1391478">
                  <a:extLst>
                    <a:ext uri="{9D8B030D-6E8A-4147-A177-3AD203B41FA5}">
                      <a16:colId xmlns:a16="http://schemas.microsoft.com/office/drawing/2014/main" val="2476811183"/>
                    </a:ext>
                  </a:extLst>
                </a:gridCol>
              </a:tblGrid>
              <a:tr h="36142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PowerEdge C4140 Server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 €       85.277,95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€            170.555,90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 €          57.989,01 </a:t>
                      </a:r>
                      <a:endParaRPr lang="it-IT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49915006"/>
                  </a:ext>
                </a:extLst>
              </a:tr>
              <a:tr h="18935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PowerEdge R740 Server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 €       53.240,97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€               53.240,97 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 €          18.101,93 </a:t>
                      </a:r>
                      <a:endParaRPr lang="it-IT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17429032"/>
                  </a:ext>
                </a:extLst>
              </a:tr>
              <a:tr h="18935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PowerEdge R640 Server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 €       22.892,95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€            114.464,75 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 €          38.918,02 </a:t>
                      </a:r>
                      <a:endParaRPr lang="it-IT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66052621"/>
                  </a:ext>
                </a:extLst>
              </a:tr>
              <a:tr h="18935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Dell Networking S3048-ON 48x 1GbE 4x SFP+ 10GbE ports Stacking IO to PSU air 1x AC PSU DNOS 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 €       15.875,00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€               15.875,00 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 €             5.397,50 </a:t>
                      </a:r>
                      <a:endParaRPr lang="it-IT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85084292"/>
                  </a:ext>
                </a:extLst>
              </a:tr>
              <a:tr h="18935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Dell Networking Z9100-ON 32x QSFP28 and 2x SFP+ fixed ports PSU to IO airflow 2x AC PSUs Dell Networking OS9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 €       59.358,00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€               59.358,00 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 €          20.181,72 </a:t>
                      </a:r>
                      <a:endParaRPr lang="it-IT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03419172"/>
                  </a:ext>
                </a:extLst>
              </a:tr>
              <a:tr h="18935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PowerEdge R740XD Server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 €       41.589,94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€       1.414.057,96 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 €       480.779,71 </a:t>
                      </a:r>
                      <a:endParaRPr lang="it-IT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06988749"/>
                  </a:ext>
                </a:extLst>
              </a:tr>
              <a:tr h="189357"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€       </a:t>
                      </a:r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1.860.912,36</a:t>
                      </a:r>
                      <a:r>
                        <a:rPr lang="it-IT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it-I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 €       645.910,20 </a:t>
                      </a:r>
                      <a:endParaRPr lang="it-IT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2757622"/>
                  </a:ext>
                </a:extLst>
              </a:tr>
            </a:tbl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18DFA3B-0F08-FD4D-8D35-073062C0BCB2}"/>
              </a:ext>
            </a:extLst>
          </p:cNvPr>
          <p:cNvSpPr txBox="1"/>
          <p:nvPr/>
        </p:nvSpPr>
        <p:spPr>
          <a:xfrm>
            <a:off x="8968291" y="5083476"/>
            <a:ext cx="2395207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±66% discount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(Better than </a:t>
            </a:r>
            <a:r>
              <a:rPr lang="en-GB" b="1" dirty="0" err="1">
                <a:solidFill>
                  <a:srgbClr val="FF0000"/>
                </a:solidFill>
              </a:rPr>
              <a:t>Consip</a:t>
            </a:r>
            <a:r>
              <a:rPr lang="en-GB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9477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3C9434-EE0E-F442-86C5-9C2FE4AF8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services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51E6DB-0BD9-024F-A45A-D3BB5C2D9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“I’d like to try deep learning on some GPU. Can you help?” </a:t>
            </a:r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GB" dirty="0">
                <a:solidFill>
                  <a:srgbClr val="FF0000"/>
                </a:solidFill>
              </a:rPr>
              <a:t> Basic access / </a:t>
            </a:r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Premium access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“I’ve a project where I need to buy a cluster for big data. Which HW/SW shall I use?” </a:t>
            </a:r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GB" dirty="0">
                <a:solidFill>
                  <a:srgbClr val="FF0000"/>
                </a:solidFill>
              </a:rPr>
              <a:t> Hardware hosting</a:t>
            </a:r>
          </a:p>
          <a:p>
            <a:r>
              <a:rPr lang="en-GB" dirty="0"/>
              <a:t>”I’d like to contribute to the HPC since it helped so much for my research. How can I ?” </a:t>
            </a:r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Free donation </a:t>
            </a:r>
            <a:endParaRPr lang="en-GB" dirty="0"/>
          </a:p>
          <a:p>
            <a:r>
              <a:rPr lang="en-GB" dirty="0"/>
              <a:t>“I need to run this supercool software which requires a large dedicated machines – but I would need it for 4 months only – and I need it now”</a:t>
            </a:r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 Premium access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AB781F8-855B-694E-A80A-F8CF0B979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5733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6D9AF28D-B494-6B46-88DE-DD76AB0E5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Collaboration with industries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FB6A756F-2C10-3B4B-BC93-6A2C9315AA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2C6CC49-FF4E-B345-A827-063D31E38E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19838"/>
            <a:ext cx="574675" cy="365125"/>
          </a:xfrm>
          <a:prstGeom prst="rect">
            <a:avLst/>
          </a:prstGeom>
        </p:spPr>
        <p:txBody>
          <a:bodyPr/>
          <a:lstStyle/>
          <a:p>
            <a:fld id="{3ADD124D-0B40-4A25-B90B-8DB7BB9A9481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8695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Personalizzato 3">
      <a:dk1>
        <a:srgbClr val="444444"/>
      </a:dk1>
      <a:lt1>
        <a:srgbClr val="EFEEEA"/>
      </a:lt1>
      <a:dk2>
        <a:srgbClr val="444444"/>
      </a:dk2>
      <a:lt2>
        <a:srgbClr val="EFEEEA"/>
      </a:lt2>
      <a:accent1>
        <a:srgbClr val="EFEEEA"/>
      </a:accent1>
      <a:accent2>
        <a:srgbClr val="444444"/>
      </a:accent2>
      <a:accent3>
        <a:srgbClr val="E72B37"/>
      </a:accent3>
      <a:accent4>
        <a:srgbClr val="3C9AA0"/>
      </a:accent4>
      <a:accent5>
        <a:srgbClr val="E72B37"/>
      </a:accent5>
      <a:accent6>
        <a:srgbClr val="3C9AA0"/>
      </a:accent6>
      <a:hlink>
        <a:srgbClr val="E72B37"/>
      </a:hlink>
      <a:folHlink>
        <a:srgbClr val="3C9AA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2899</TotalTime>
  <Words>935</Words>
  <Application>Microsoft Macintosh PowerPoint</Application>
  <PresentationFormat>Widescreen</PresentationFormat>
  <Paragraphs>149</Paragraphs>
  <Slides>14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</vt:lpstr>
      <vt:lpstr>Tema di Office</vt:lpstr>
      <vt:lpstr>Opportunities for collaborations &amp; industrial project support</vt:lpstr>
      <vt:lpstr>What we can do for you</vt:lpstr>
      <vt:lpstr>Access schemes to computing resources</vt:lpstr>
      <vt:lpstr>Basic access</vt:lpstr>
      <vt:lpstr>Premium access</vt:lpstr>
      <vt:lpstr>Hosting of resource</vt:lpstr>
      <vt:lpstr>Example of hosting</vt:lpstr>
      <vt:lpstr>Example of services</vt:lpstr>
      <vt:lpstr>Collaboration with industries</vt:lpstr>
      <vt:lpstr>Computing@PoliTO for PoliTO</vt:lpstr>
      <vt:lpstr>Details of the VIR call</vt:lpstr>
      <vt:lpstr>Why this is interesting?</vt:lpstr>
      <vt:lpstr>How to use the VIR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CAVALIERE  MONICA</dc:creator>
  <cp:lastModifiedBy>MELLIA  MARCO</cp:lastModifiedBy>
  <cp:revision>173</cp:revision>
  <dcterms:created xsi:type="dcterms:W3CDTF">2019-06-25T15:59:23Z</dcterms:created>
  <dcterms:modified xsi:type="dcterms:W3CDTF">2020-01-16T22:10:40Z</dcterms:modified>
</cp:coreProperties>
</file>