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547" r:id="rId2"/>
    <p:sldId id="521" r:id="rId3"/>
    <p:sldId id="539" r:id="rId4"/>
    <p:sldId id="478" r:id="rId5"/>
    <p:sldId id="557" r:id="rId6"/>
    <p:sldId id="558" r:id="rId7"/>
    <p:sldId id="515" r:id="rId8"/>
    <p:sldId id="550" r:id="rId9"/>
    <p:sldId id="548" r:id="rId10"/>
    <p:sldId id="553" r:id="rId11"/>
    <p:sldId id="554" r:id="rId12"/>
    <p:sldId id="551" r:id="rId13"/>
    <p:sldId id="552" r:id="rId14"/>
    <p:sldId id="555" r:id="rId15"/>
    <p:sldId id="424" r:id="rId1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telli" initials="r" lastIdx="8" clrIdx="0"/>
  <p:cmAuthor id="2" name="Stefano Traverso" initials="ST" lastIdx="1" clrIdx="1">
    <p:extLst>
      <p:ext uri="{19B8F6BF-5375-455C-9EA6-DF929625EA0E}">
        <p15:presenceInfo xmlns:p15="http://schemas.microsoft.com/office/powerpoint/2012/main" userId="Stefano Travers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898989"/>
    <a:srgbClr val="00F900"/>
    <a:srgbClr val="C9C9C9"/>
    <a:srgbClr val="F4F4F4"/>
    <a:srgbClr val="F5F5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89607"/>
  </p:normalViewPr>
  <p:slideViewPr>
    <p:cSldViewPr snapToGrid="0">
      <p:cViewPr varScale="1">
        <p:scale>
          <a:sx n="62" d="100"/>
          <a:sy n="62" d="100"/>
        </p:scale>
        <p:origin x="1926" y="72"/>
      </p:cViewPr>
      <p:guideLst>
        <p:guide orient="horz" pos="350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5398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2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873A-F6F3-CC47-AF36-356A5C38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3" y="519113"/>
            <a:ext cx="14955837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1FD2C-1E0E-5F47-8F6E-9B39D028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6420-DB48-3242-8640-299B1D840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046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latin typeface="Basis Grotesque"/>
              </a:defRPr>
            </a:lvl1pPr>
          </a:lstStyle>
          <a:p>
            <a:r>
              <a:rPr lang="it-IT" dirty="0"/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>
            <a:normAutofit/>
          </a:bodyPr>
          <a:lstStyle>
            <a:lvl1pPr marL="457223" indent="-457223">
              <a:spcBef>
                <a:spcPts val="4267"/>
              </a:spcBef>
              <a:defRPr sz="2667"/>
            </a:lvl1pPr>
            <a:lvl2pPr marL="914446" indent="-457223">
              <a:spcBef>
                <a:spcPts val="4267"/>
              </a:spcBef>
              <a:defRPr sz="2667"/>
            </a:lvl2pPr>
            <a:lvl3pPr marL="1371669" indent="-457223">
              <a:spcBef>
                <a:spcPts val="4267"/>
              </a:spcBef>
              <a:defRPr sz="2667"/>
            </a:lvl3pPr>
            <a:lvl4pPr marL="1828891" indent="-457223">
              <a:spcBef>
                <a:spcPts val="4267"/>
              </a:spcBef>
              <a:defRPr sz="3734"/>
            </a:lvl4pPr>
            <a:lvl5pPr marL="2286114" indent="-457223">
              <a:spcBef>
                <a:spcPts val="4267"/>
              </a:spcBef>
              <a:defRPr sz="3734"/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2975-33F1-D247-A785-60690442AC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72770-184D-3345-B3B0-21E1AEC417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4C3E4-7526-934C-A2F7-A1EC6549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C753D-9BD9-5C42-BF53-18F61E876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E570B-D285-184C-A206-FDFAF2544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367" y="904081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E1AA1-376E-2D49-833B-2C377BF76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91821" y="9081703"/>
            <a:ext cx="39020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5C885A96-3C4E-9C44-9B8A-2DFC84666A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1D495C-94D1-F342-94CD-313F8B607CCD}"/>
              </a:ext>
            </a:extLst>
          </p:cNvPr>
          <p:cNvGrpSpPr/>
          <p:nvPr userDrawn="1"/>
        </p:nvGrpSpPr>
        <p:grpSpPr>
          <a:xfrm>
            <a:off x="6904672" y="8811390"/>
            <a:ext cx="3530918" cy="942210"/>
            <a:chOff x="6843126" y="8890000"/>
            <a:chExt cx="3530918" cy="942210"/>
          </a:xfrm>
        </p:grpSpPr>
        <p:sp>
          <p:nvSpPr>
            <p:cNvPr id="7" name="Shape 4">
              <a:extLst>
                <a:ext uri="{FF2B5EF4-FFF2-40B4-BE49-F238E27FC236}">
                  <a16:creationId xmlns:a16="http://schemas.microsoft.com/office/drawing/2014/main" id="{143D0EF2-53C0-A343-A379-45AE79D44FE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67389" y="9160313"/>
              <a:ext cx="2206655" cy="47192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Space Mono" panose="02000509040000020004" pitchFamily="49" charset="0"/>
                  <a:ea typeface="+mn-ea"/>
                  <a:cs typeface="+mn-cs"/>
                  <a:sym typeface="Helvetica Light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r>
                <a:rPr lang="it-IT" sz="24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| HPC4</a:t>
              </a:r>
              <a:r>
                <a:rPr lang="it-IT" sz="240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AI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C197A9-923D-0A42-81C1-8921D79F7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126" y="8890000"/>
              <a:ext cx="2041454" cy="94221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5" r:id="rId2"/>
    <p:sldLayoutId id="2147483673" r:id="rId3"/>
  </p:sldLayoutIdLst>
  <p:transition spd="med"/>
  <p:hf hdr="0" ftr="0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1" i="0" u="none" strike="noStrike" cap="none" spc="0" baseline="0">
          <a:ln>
            <a:noFill/>
          </a:ln>
          <a:solidFill>
            <a:schemeClr val="accent1"/>
          </a:solidFill>
          <a:uFillTx/>
          <a:latin typeface="Basis Grotesque" panose="02000503030000020004" pitchFamily="50" charset="0"/>
          <a:ea typeface="+mn-ea"/>
          <a:cs typeface="+mn-cs"/>
          <a:sym typeface="Helvetica Light"/>
        </a:defRPr>
      </a:lvl1pPr>
      <a:lvl2pPr marL="0" marR="0" indent="304815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0963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91444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21926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52407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82889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133707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438522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bg1"/>
          </a:solidFill>
          <a:uFillTx/>
          <a:latin typeface="Space Mono" panose="02000509040000020004" pitchFamily="49" charset="0"/>
          <a:ea typeface="+mn-ea"/>
          <a:cs typeface="+mn-cs"/>
          <a:sym typeface="Helvetica Light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bg1"/>
          </a:solidFill>
          <a:uFillTx/>
          <a:latin typeface="Space Mono" panose="02000509040000020004" pitchFamily="49" charset="0"/>
          <a:ea typeface="+mn-ea"/>
          <a:cs typeface="+mn-cs"/>
          <a:sym typeface="Helvetica Light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2667" b="0" i="0" u="none" strike="noStrike" cap="none" spc="0" baseline="0">
          <a:ln>
            <a:noFill/>
          </a:ln>
          <a:solidFill>
            <a:schemeClr val="bg1"/>
          </a:solidFill>
          <a:uFillTx/>
          <a:latin typeface="Space Mono" panose="02000509040000020004" pitchFamily="49" charset="0"/>
          <a:ea typeface="+mn-ea"/>
          <a:cs typeface="+mn-cs"/>
          <a:sym typeface="Helvetica Light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04815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0963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91444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21926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52407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82889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133707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438522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.traverso@ermessecurity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mailto:info@ermessecurity.com" TargetMode="External"/><Relationship Id="rId7" Type="http://schemas.microsoft.com/office/2007/relationships/hdphoto" Target="../media/hdphoto4.wdp"/><Relationship Id="rId2" Type="http://schemas.openxmlformats.org/officeDocument/2006/relationships/hyperlink" Target="http://www.ermessecurity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microsoft.com/office/2007/relationships/hdphoto" Target="../media/hdphoto3.wdp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aPruKDO7fq8pi6Np2tFpygAPyI521er/view?usp=sharing" TargetMode="External"/><Relationship Id="rId2" Type="http://schemas.openxmlformats.org/officeDocument/2006/relationships/hyperlink" Target="https://drive.google.com/file/d/1OxryK9ImFdnZhPS81AvnSrUb-5K5VuF8/view?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612F5F6-6C5C-3648-870A-809666C7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618" y="0"/>
            <a:ext cx="7235026" cy="361751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C7F8B-2FEB-664F-AA4F-FB42026F63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134" y="5984526"/>
            <a:ext cx="4933670" cy="2277079"/>
          </a:xfrm>
          <a:prstGeom prst="rect">
            <a:avLst/>
          </a:prstGeom>
        </p:spPr>
      </p:pic>
      <p:sp>
        <p:nvSpPr>
          <p:cNvPr id="6" name="Rettangolo 42">
            <a:extLst>
              <a:ext uri="{FF2B5EF4-FFF2-40B4-BE49-F238E27FC236}">
                <a16:creationId xmlns:a16="http://schemas.microsoft.com/office/drawing/2014/main" id="{F5E49962-5B3C-884D-A3BE-5E5DD99AF843}"/>
              </a:ext>
            </a:extLst>
          </p:cNvPr>
          <p:cNvSpPr/>
          <p:nvPr/>
        </p:nvSpPr>
        <p:spPr>
          <a:xfrm>
            <a:off x="2049954" y="6112765"/>
            <a:ext cx="66201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40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Stefano Traverso</a:t>
            </a:r>
            <a:r>
              <a:rPr lang="it-IT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it-IT" sz="4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PhD</a:t>
            </a:r>
            <a:endParaRPr lang="it-IT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r>
              <a:rPr lang="it-IT" sz="28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DT</a:t>
            </a:r>
            <a:r>
              <a:rPr lang="it-IT" sz="2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@ Ermes Cyber Security</a:t>
            </a:r>
          </a:p>
          <a:p>
            <a:pPr algn="r"/>
            <a:r>
              <a:rPr lang="it-IT" sz="2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Mail: </a:t>
            </a:r>
            <a:r>
              <a:rPr lang="it-IT" sz="2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s.traverso@ermessecurity.com</a:t>
            </a:r>
            <a:endParaRPr lang="it-IT" sz="2800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r>
              <a:rPr lang="it-IT" sz="2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HPC4AI @ Torino, 31/01/2020</a:t>
            </a:r>
            <a:endParaRPr lang="it-IT" sz="2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83086-D540-2A4A-BC21-30CD91C8B77E}"/>
              </a:ext>
            </a:extLst>
          </p:cNvPr>
          <p:cNvSpPr txBox="1"/>
          <p:nvPr/>
        </p:nvSpPr>
        <p:spPr>
          <a:xfrm>
            <a:off x="2762250" y="3549395"/>
            <a:ext cx="117348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AI e </a:t>
            </a:r>
            <a:r>
              <a:rPr kumimoji="0" lang="en-US" sz="6000" b="1" i="0" u="none" strike="noStrike" cap="none" spc="0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BigData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 in </a:t>
            </a: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AWS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 per una Startup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Il </a:t>
            </a:r>
            <a:r>
              <a:rPr kumimoji="0" lang="en-US" sz="6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Buono</a:t>
            </a:r>
            <a:r>
              <a:rPr lang="en-US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Il </a:t>
            </a:r>
            <a:r>
              <a:rPr lang="en-US" sz="6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Brutto</a:t>
            </a:r>
            <a:r>
              <a:rPr lang="en-US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 </a:t>
            </a:r>
            <a:r>
              <a:rPr lang="en-US" sz="6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il</a:t>
            </a:r>
            <a:r>
              <a:rPr lang="en-US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6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Cattivo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BD615A-4754-FA45-B274-09F8C03F7B85}"/>
              </a:ext>
            </a:extLst>
          </p:cNvPr>
          <p:cNvCxnSpPr>
            <a:cxnSpLocks/>
          </p:cNvCxnSpPr>
          <p:nvPr/>
        </p:nvCxnSpPr>
        <p:spPr>
          <a:xfrm>
            <a:off x="8777706" y="6112765"/>
            <a:ext cx="0" cy="2020602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121884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rocket icon transparent">
            <a:extLst>
              <a:ext uri="{FF2B5EF4-FFF2-40B4-BE49-F238E27FC236}">
                <a16:creationId xmlns:a16="http://schemas.microsoft.com/office/drawing/2014/main" id="{DF147188-06AD-474B-A646-FBD219F5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26" y="1778977"/>
            <a:ext cx="2117211" cy="211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52798-0E28-084D-8647-5F655146E5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dirty="0"/>
              <a:t>Torino, 29/01/20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8D05-6C57-F849-B4F5-3EB6F65431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C98A82F0-08DB-9741-A33A-4676D6356AD6}"/>
              </a:ext>
            </a:extLst>
          </p:cNvPr>
          <p:cNvSpPr txBox="1">
            <a:spLocks/>
          </p:cNvSpPr>
          <p:nvPr/>
        </p:nvSpPr>
        <p:spPr>
          <a:xfrm>
            <a:off x="1533807" y="128869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Backend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in </a:t>
            </a: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Cloud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– Il Buono</a:t>
            </a:r>
          </a:p>
        </p:txBody>
      </p:sp>
      <p:sp>
        <p:nvSpPr>
          <p:cNvPr id="56" name="Rettangolo 29">
            <a:extLst>
              <a:ext uri="{FF2B5EF4-FFF2-40B4-BE49-F238E27FC236}">
                <a16:creationId xmlns:a16="http://schemas.microsoft.com/office/drawing/2014/main" id="{16090B26-103D-8D40-B33A-08F2E2126D60}"/>
              </a:ext>
            </a:extLst>
          </p:cNvPr>
          <p:cNvSpPr/>
          <p:nvPr/>
        </p:nvSpPr>
        <p:spPr>
          <a:xfrm>
            <a:off x="1414752" y="2084671"/>
            <a:ext cx="15038294" cy="369331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36000" lvl="8" indent="-914400" algn="l">
              <a:buFont typeface="+mj-lt"/>
              <a:buAutoNum type="arabicPeriod" startAt="2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Scalabilità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1310400" lvl="2" indent="-914400" algn="l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Di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Carico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orizzontale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(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computazione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elastica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)</a:t>
            </a:r>
          </a:p>
          <a:p>
            <a:pPr marL="1310400" lvl="2" indent="-914400" algn="l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Di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Carico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verticale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(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vasta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gamma di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configurazioni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)</a:t>
            </a:r>
          </a:p>
          <a:p>
            <a:pPr marL="1310400" lvl="2" indent="-914400" algn="l">
              <a:buFont typeface="Arial" panose="020B0604020202020204" pitchFamily="34" charset="0"/>
              <a:buChar char="•"/>
            </a:pP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Geografica</a:t>
            </a: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73800" indent="-685800" algn="l">
              <a:buFont typeface="Arial" panose="020B0604020202020204" pitchFamily="34" charset="0"/>
              <a:buChar char="•"/>
            </a:pP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pic>
        <p:nvPicPr>
          <p:cNvPr id="42" name="Picture 41" descr="A person wearing a hat&#10;&#10;Description automatically generated">
            <a:extLst>
              <a:ext uri="{FF2B5EF4-FFF2-40B4-BE49-F238E27FC236}">
                <a16:creationId xmlns:a16="http://schemas.microsoft.com/office/drawing/2014/main" id="{A1430E6C-FCAB-9D43-9EE6-E686C3703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58"/>
          <a:stretch/>
        </p:blipFill>
        <p:spPr>
          <a:xfrm>
            <a:off x="15237814" y="128869"/>
            <a:ext cx="2095813" cy="5270219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9A45694-8FB5-1148-9B2A-AE9CF0C59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883" y="5559719"/>
            <a:ext cx="6810109" cy="34516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E411F2-D47D-574C-9CC2-E676249A41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808" y="4515297"/>
            <a:ext cx="4169892" cy="5085518"/>
          </a:xfrm>
          <a:prstGeom prst="rect">
            <a:avLst/>
          </a:prstGeom>
        </p:spPr>
      </p:pic>
      <p:pic>
        <p:nvPicPr>
          <p:cNvPr id="9220" name="Picture 4" descr="Immagine correlata">
            <a:extLst>
              <a:ext uri="{FF2B5EF4-FFF2-40B4-BE49-F238E27FC236}">
                <a16:creationId xmlns:a16="http://schemas.microsoft.com/office/drawing/2014/main" id="{BB4B8273-6CB3-3B4A-BB0B-C8D1C39E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94" y="5317399"/>
            <a:ext cx="5639743" cy="41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9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52798-0E28-084D-8647-5F655146E5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dirty="0"/>
              <a:t>Torino, 29/01/20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8D05-6C57-F849-B4F5-3EB6F65431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C98A82F0-08DB-9741-A33A-4676D6356AD6}"/>
              </a:ext>
            </a:extLst>
          </p:cNvPr>
          <p:cNvSpPr txBox="1">
            <a:spLocks/>
          </p:cNvSpPr>
          <p:nvPr/>
        </p:nvSpPr>
        <p:spPr>
          <a:xfrm>
            <a:off x="1533807" y="128869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Backend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in </a:t>
            </a: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Cloud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– Il Buono</a:t>
            </a:r>
          </a:p>
        </p:txBody>
      </p:sp>
      <p:sp>
        <p:nvSpPr>
          <p:cNvPr id="56" name="Rettangolo 29">
            <a:extLst>
              <a:ext uri="{FF2B5EF4-FFF2-40B4-BE49-F238E27FC236}">
                <a16:creationId xmlns:a16="http://schemas.microsoft.com/office/drawing/2014/main" id="{16090B26-103D-8D40-B33A-08F2E2126D60}"/>
              </a:ext>
            </a:extLst>
          </p:cNvPr>
          <p:cNvSpPr/>
          <p:nvPr/>
        </p:nvSpPr>
        <p:spPr>
          <a:xfrm>
            <a:off x="2097404" y="2028633"/>
            <a:ext cx="15038294" cy="323165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4000" indent="-914400" algn="l">
              <a:buFont typeface="+mj-lt"/>
              <a:buAutoNum type="arabicPeriod" startAt="4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Automazione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(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virtualizzazione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)</a:t>
            </a:r>
          </a:p>
          <a:p>
            <a:pPr marL="684000" indent="-914400" algn="l">
              <a:buFont typeface="+mj-lt"/>
              <a:buAutoNum type="arabicPeriod" startAt="4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Vastissima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gamma di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servizi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e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tecnologie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684000" indent="-914400" algn="l">
              <a:buFont typeface="+mj-lt"/>
              <a:buAutoNum type="arabicPeriod" startAt="4"/>
            </a:pP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73800" indent="-685800" algn="l">
              <a:buFont typeface="Arial" panose="020B0604020202020204" pitchFamily="34" charset="0"/>
              <a:buChar char="•"/>
            </a:pP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pic>
        <p:nvPicPr>
          <p:cNvPr id="42" name="Picture 41" descr="A person wearing a hat&#10;&#10;Description automatically generated">
            <a:extLst>
              <a:ext uri="{FF2B5EF4-FFF2-40B4-BE49-F238E27FC236}">
                <a16:creationId xmlns:a16="http://schemas.microsoft.com/office/drawing/2014/main" id="{A1430E6C-FCAB-9D43-9EE6-E686C3703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58"/>
          <a:stretch/>
        </p:blipFill>
        <p:spPr>
          <a:xfrm>
            <a:off x="15237814" y="128869"/>
            <a:ext cx="2095813" cy="52702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3515AF-BF08-6347-8AA7-1BC7FB6B149C}"/>
              </a:ext>
            </a:extLst>
          </p:cNvPr>
          <p:cNvGrpSpPr/>
          <p:nvPr/>
        </p:nvGrpSpPr>
        <p:grpSpPr>
          <a:xfrm>
            <a:off x="354867" y="4353334"/>
            <a:ext cx="7432105" cy="4987924"/>
            <a:chOff x="168845" y="4432002"/>
            <a:chExt cx="6330305" cy="4216698"/>
          </a:xfrm>
        </p:grpSpPr>
        <p:pic>
          <p:nvPicPr>
            <p:cNvPr id="10242" name="Picture 2" descr="Risultati immagini per datacenter with a click">
              <a:extLst>
                <a:ext uri="{FF2B5EF4-FFF2-40B4-BE49-F238E27FC236}">
                  <a16:creationId xmlns:a16="http://schemas.microsoft.com/office/drawing/2014/main" id="{24C16CC5-939C-454C-9D5F-3A8D44552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45" y="4432002"/>
              <a:ext cx="6330305" cy="4216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Risultati immagini per click">
              <a:extLst>
                <a:ext uri="{FF2B5EF4-FFF2-40B4-BE49-F238E27FC236}">
                  <a16:creationId xmlns:a16="http://schemas.microsoft.com/office/drawing/2014/main" id="{C3B7D7C2-BB72-1E40-B59F-639392BBE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472" y="4876800"/>
              <a:ext cx="230505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8C5CF8-C64A-8245-BE4B-5F2E6F49E1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131" y="4353334"/>
            <a:ext cx="8724367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3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52798-0E28-084D-8647-5F655146E5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8D05-6C57-F849-B4F5-3EB6F65431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C98A82F0-08DB-9741-A33A-4676D6356AD6}"/>
              </a:ext>
            </a:extLst>
          </p:cNvPr>
          <p:cNvSpPr txBox="1">
            <a:spLocks/>
          </p:cNvSpPr>
          <p:nvPr/>
        </p:nvSpPr>
        <p:spPr>
          <a:xfrm>
            <a:off x="1533807" y="128869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Backend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in </a:t>
            </a: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Cloud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– Il Brutto</a:t>
            </a:r>
          </a:p>
        </p:txBody>
      </p:sp>
      <p:sp>
        <p:nvSpPr>
          <p:cNvPr id="56" name="Rettangolo 29">
            <a:extLst>
              <a:ext uri="{FF2B5EF4-FFF2-40B4-BE49-F238E27FC236}">
                <a16:creationId xmlns:a16="http://schemas.microsoft.com/office/drawing/2014/main" id="{16090B26-103D-8D40-B33A-08F2E2126D60}"/>
              </a:ext>
            </a:extLst>
          </p:cNvPr>
          <p:cNvSpPr/>
          <p:nvPr/>
        </p:nvSpPr>
        <p:spPr>
          <a:xfrm>
            <a:off x="300177" y="2075054"/>
            <a:ext cx="7501078" cy="618630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14400" indent="-914400" algn="l">
              <a:buFont typeface="+mj-lt"/>
              <a:buAutoNum type="arabicPeriod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Vastissima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gamma di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servizi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e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tecnologie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Formazione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Costi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di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supporto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684000" indent="-914400" algn="l">
              <a:buFont typeface="+mj-lt"/>
              <a:buAutoNum type="arabicPeriod" startAt="2"/>
            </a:pP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73800" indent="-685800" algn="l">
              <a:buFont typeface="Arial" panose="020B0604020202020204" pitchFamily="34" charset="0"/>
              <a:buChar char="•"/>
            </a:pP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pic>
        <p:nvPicPr>
          <p:cNvPr id="3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F94EF6AB-1856-9F4D-9F08-D732459D5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0" b="5597"/>
          <a:stretch/>
        </p:blipFill>
        <p:spPr>
          <a:xfrm>
            <a:off x="0" y="5291798"/>
            <a:ext cx="1947863" cy="4461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6FC70-418E-4241-B64E-6E8BE2DC9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443" y="2056004"/>
            <a:ext cx="10067643" cy="520740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C40F2C-424F-6041-A7EC-078992C4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032" y="5640003"/>
            <a:ext cx="89408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6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BDBF5-B92A-1843-BE65-ED0CE8E181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5857D-BA09-C346-A81D-7F87A8AD31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9AD029FC-C816-624D-942C-AF8FD29FA9EE}"/>
              </a:ext>
            </a:extLst>
          </p:cNvPr>
          <p:cNvSpPr txBox="1">
            <a:spLocks/>
          </p:cNvSpPr>
          <p:nvPr/>
        </p:nvSpPr>
        <p:spPr>
          <a:xfrm>
            <a:off x="1533807" y="128869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BACKEND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in </a:t>
            </a: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Cloud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– Il Cattivo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BBA5EB6-7131-2142-9E3A-B5DED3449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4" y="128869"/>
            <a:ext cx="1618933" cy="4127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F34C59-2969-764E-B645-5B4A7A0B4B35}"/>
              </a:ext>
            </a:extLst>
          </p:cNvPr>
          <p:cNvSpPr/>
          <p:nvPr/>
        </p:nvSpPr>
        <p:spPr>
          <a:xfrm>
            <a:off x="4498957" y="1985798"/>
            <a:ext cx="834234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Costi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alti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a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lungo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termine</a:t>
            </a: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Dipendenza</a:t>
            </a: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Quando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smettere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4147BF-C3F5-7844-98DA-2CF2E3F9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442" y="4777942"/>
            <a:ext cx="8933675" cy="47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76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BDBF5-B92A-1843-BE65-ED0CE8E181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5857D-BA09-C346-A81D-7F87A8AD31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9AD029FC-C816-624D-942C-AF8FD29FA9EE}"/>
              </a:ext>
            </a:extLst>
          </p:cNvPr>
          <p:cNvSpPr txBox="1">
            <a:spLocks/>
          </p:cNvSpPr>
          <p:nvPr/>
        </p:nvSpPr>
        <p:spPr>
          <a:xfrm>
            <a:off x="1533807" y="128869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6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BigData&amp;AI</a:t>
            </a:r>
            <a:r>
              <a:rPr lang="it-IT" sz="66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su </a:t>
            </a:r>
            <a:r>
              <a:rPr lang="it-IT" sz="66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Cloud</a:t>
            </a:r>
            <a:endParaRPr lang="it-IT" sz="6600" dirty="0">
              <a:solidFill>
                <a:schemeClr val="accent4">
                  <a:lumMod val="50000"/>
                </a:schemeClr>
              </a:solidFill>
              <a:latin typeface="Source Sans Pro SemiBold" panose="020F0502020204030204" pitchFamily="34" charset="0"/>
              <a:cs typeface="Source Sans Pro SemiBold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A7AD-6A88-0542-BF7D-D574377E3345}"/>
              </a:ext>
            </a:extLst>
          </p:cNvPr>
          <p:cNvSpPr txBox="1"/>
          <p:nvPr/>
        </p:nvSpPr>
        <p:spPr>
          <a:xfrm>
            <a:off x="3295650" y="2466552"/>
            <a:ext cx="12177432" cy="5734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spcAft>
                <a:spcPts val="3000"/>
              </a:spcAft>
              <a:buClr>
                <a:schemeClr val="accent1"/>
              </a:buClr>
              <a:buSzPct val="200000"/>
              <a:buFont typeface="System Font Regular"/>
              <a:buChar char="✓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Ottima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soluzione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1296000" lvl="1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avvio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“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veloce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” di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progetti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96000" lvl="1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progetti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di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dimensioni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modeste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296000" lvl="1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sperimentazione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studi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di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fattibilità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>
              <a:spcAft>
                <a:spcPts val="3000"/>
              </a:spcAft>
              <a:buClr>
                <a:srgbClr val="FF0000"/>
              </a:buClr>
              <a:buSzPct val="200000"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 </a:t>
            </a:r>
          </a:p>
          <a:p>
            <a:pPr marL="571500" indent="-571500" algn="l">
              <a:spcAft>
                <a:spcPts val="3000"/>
              </a:spcAft>
              <a:buClr>
                <a:srgbClr val="FF0000"/>
              </a:buClr>
              <a:buSzPct val="200000"/>
              <a:buFont typeface="Zapf Dingbats"/>
              <a:buChar char="✕"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Difficile </a:t>
            </a:r>
            <a:r>
              <a:rPr kumimoji="0" lang="en-GB" sz="3600" b="0" i="0" u="none" strike="noStrike" cap="none" spc="0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capire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 </a:t>
            </a:r>
            <a:r>
              <a:rPr kumimoji="0" lang="en-GB" sz="3600" b="0" i="0" u="none" strike="noStrike" cap="none" spc="0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rPr>
              <a:t>quan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conviene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passare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soluzione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HW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697394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752BD8-9886-1347-83A0-E2174AC6B5EC}"/>
              </a:ext>
            </a:extLst>
          </p:cNvPr>
          <p:cNvGrpSpPr/>
          <p:nvPr/>
        </p:nvGrpSpPr>
        <p:grpSpPr>
          <a:xfrm>
            <a:off x="6063908" y="2965189"/>
            <a:ext cx="10759623" cy="4489616"/>
            <a:chOff x="6157518" y="2836641"/>
            <a:chExt cx="10073030" cy="4489616"/>
          </a:xfrm>
        </p:grpSpPr>
        <p:sp>
          <p:nvSpPr>
            <p:cNvPr id="5" name="CasellaDiTesto 11">
              <a:extLst>
                <a:ext uri="{FF2B5EF4-FFF2-40B4-BE49-F238E27FC236}">
                  <a16:creationId xmlns:a16="http://schemas.microsoft.com/office/drawing/2014/main" id="{94A50226-F610-2245-94F1-29BDA787E78B}"/>
                </a:ext>
              </a:extLst>
            </p:cNvPr>
            <p:cNvSpPr txBox="1"/>
            <p:nvPr/>
          </p:nvSpPr>
          <p:spPr>
            <a:xfrm>
              <a:off x="9185968" y="2836641"/>
              <a:ext cx="7044580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kumimoji="0" lang="it-IT" sz="32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sym typeface="Helvetica Ligh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www.ermessecurity.com</a:t>
              </a:r>
              <a:r>
                <a:rPr kumimoji="0" lang="it-IT" sz="32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sym typeface="Helvetica Light"/>
                </a:rPr>
                <a:t> </a:t>
              </a:r>
              <a:endPara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l"/>
              <a:r>
                <a:rPr kumimoji="0" lang="it-IT" sz="32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sym typeface="Helvetica Ligh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s.traverso</a:t>
              </a:r>
              <a:r>
                <a:rPr lang="it-IT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it-IT" sz="32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sym typeface="Helvetica Ligh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ermessecurity.com</a:t>
              </a:r>
              <a:endParaRPr kumimoji="0" lang="it-IT" sz="3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Ligh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88E234-88CA-D842-B4B0-D08BFE1ACB45}"/>
                </a:ext>
              </a:extLst>
            </p:cNvPr>
            <p:cNvGrpSpPr/>
            <p:nvPr/>
          </p:nvGrpSpPr>
          <p:grpSpPr>
            <a:xfrm>
              <a:off x="6157518" y="5131927"/>
              <a:ext cx="8485795" cy="2194330"/>
              <a:chOff x="5977188" y="6173912"/>
              <a:chExt cx="8485795" cy="2194330"/>
            </a:xfrm>
          </p:grpSpPr>
          <p:pic>
            <p:nvPicPr>
              <p:cNvPr id="12" name="Immagine 7">
                <a:extLst>
                  <a:ext uri="{FF2B5EF4-FFF2-40B4-BE49-F238E27FC236}">
                    <a16:creationId xmlns:a16="http://schemas.microsoft.com/office/drawing/2014/main" id="{456C6D18-94FF-534A-B110-F6E8958BD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77188" y="6173912"/>
                <a:ext cx="4138429" cy="2194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F2FAFB9-0EF7-824C-A072-9C2211D75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11756" y="6474208"/>
                <a:ext cx="3551227" cy="15921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0EC5441-9C41-EA45-A3A2-3BFE409161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201" y="1775167"/>
            <a:ext cx="6467830" cy="298515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072419-4B89-D84D-B4BB-938167EF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D4D6A-794A-8746-97BA-7D8460838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8019A3A-D381-B94B-8BCA-771A19F80C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062" y="4718263"/>
            <a:ext cx="3636334" cy="36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7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378C4D9-B9BA-444A-A1B1-539F0C8C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dirty="0">
                <a:solidFill>
                  <a:schemeClr val="accent4">
                    <a:lumMod val="50000"/>
                  </a:schemeClr>
                </a:solidFill>
              </a:rPr>
              <a:t>Ermes Cyber Security</a:t>
            </a:r>
            <a:endParaRPr lang="en-GB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B290E5-38CF-4C04-B1A0-5AD005C2ADB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9282033" cy="6286500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</a:pP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Fondata nel </a:t>
            </a:r>
            <a:r>
              <a:rPr lang="it-IT" sz="4000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2017</a:t>
            </a: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nell’incubatore del Politecnico di Torino (I3P)</a:t>
            </a:r>
          </a:p>
          <a:p>
            <a:pPr>
              <a:spcBef>
                <a:spcPts val="30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</a:pPr>
            <a:r>
              <a:rPr lang="it-IT" sz="4000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fondatori con competenze in Cyber Security, IA e Big Data</a:t>
            </a:r>
          </a:p>
          <a:p>
            <a:pPr>
              <a:spcBef>
                <a:spcPts val="30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</a:pP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N° dipendenti oggi: </a:t>
            </a:r>
            <a:r>
              <a:rPr lang="it-IT" sz="4000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</a:t>
            </a:r>
          </a:p>
          <a:p>
            <a:pPr>
              <a:spcBef>
                <a:spcPts val="30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</a:pP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Stima fatturato 2020: </a:t>
            </a:r>
            <a:r>
              <a:rPr lang="it-IT" sz="4000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€1,4 Mln</a:t>
            </a:r>
          </a:p>
          <a:p>
            <a:pPr>
              <a:spcBef>
                <a:spcPts val="30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</a:pP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Prossimi mercati: </a:t>
            </a:r>
            <a:r>
              <a:rPr lang="it-IT" sz="4000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Spagna, Francia, Inghilterra</a:t>
            </a:r>
          </a:p>
          <a:p>
            <a:pPr marL="0" indent="0">
              <a:spcBef>
                <a:spcPts val="3000"/>
              </a:spcBef>
              <a:buClr>
                <a:schemeClr val="accent1"/>
              </a:buClr>
              <a:buSzPct val="50000"/>
              <a:buNone/>
            </a:pPr>
            <a:endParaRPr lang="it-IT" sz="4000" b="1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it-IT" sz="4400" dirty="0">
              <a:solidFill>
                <a:schemeClr val="accent2">
                  <a:lumMod val="65000"/>
                  <a:lumOff val="35000"/>
                </a:schemeClr>
              </a:solidFill>
            </a:endParaRPr>
          </a:p>
          <a:p>
            <a:endParaRPr lang="en-GB" sz="4400" dirty="0">
              <a:solidFill>
                <a:schemeClr val="accent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94D2D-38C5-A14F-BF53-D82FF9ED2E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3816" y="2603500"/>
            <a:ext cx="3269160" cy="1556743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8217A2-5616-C841-9545-EA19D8DA09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19A197-51F2-9D45-91DE-2456628B89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D71D066-9583-C545-AB1C-69629ECC5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63" y="5263980"/>
            <a:ext cx="2844307" cy="230253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977639F8-F6D1-B94F-B63F-9A42F5DC67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072" y="7781096"/>
            <a:ext cx="6458185" cy="130060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E77E485-3B64-ED4C-901A-5E9D0EBD8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5650" y="5392839"/>
            <a:ext cx="3013659" cy="21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139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6EBE7C4D-7A07-C841-90C8-2E668FF360E0}"/>
              </a:ext>
            </a:extLst>
          </p:cNvPr>
          <p:cNvSpPr txBox="1">
            <a:spLocks/>
          </p:cNvSpPr>
          <p:nvPr/>
        </p:nvSpPr>
        <p:spPr>
          <a:xfrm>
            <a:off x="1270039" y="444500"/>
            <a:ext cx="14800185" cy="15969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it-IT" sz="66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Cambia la natura degli attacchi</a:t>
            </a:r>
            <a:endParaRPr lang="en-GB" sz="66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Rettangolo 29">
            <a:extLst>
              <a:ext uri="{FF2B5EF4-FFF2-40B4-BE49-F238E27FC236}">
                <a16:creationId xmlns:a16="http://schemas.microsoft.com/office/drawing/2014/main" id="{1D7B3AEE-5023-AD43-B416-BC0E45E56854}"/>
              </a:ext>
            </a:extLst>
          </p:cNvPr>
          <p:cNvSpPr/>
          <p:nvPr/>
        </p:nvSpPr>
        <p:spPr>
          <a:xfrm>
            <a:off x="146367" y="8626556"/>
            <a:ext cx="148546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Fonti: F-Secure Incident Response Report</a:t>
            </a:r>
            <a:r>
              <a:rPr lang="it-IT" sz="2000" i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  <a:r>
              <a:rPr lang="en" sz="2000" i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ENISA Threat Landscape Report 2017, </a:t>
            </a:r>
            <a:r>
              <a:rPr lang="en" sz="2000" i="1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Ponemon</a:t>
            </a:r>
            <a:r>
              <a:rPr lang="en" sz="2000" i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institute CODB 2018 </a:t>
            </a:r>
            <a:endParaRPr lang="it-IT" sz="2000" i="1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011FB-B8FE-424A-801A-D46CF65B04A7}"/>
              </a:ext>
            </a:extLst>
          </p:cNvPr>
          <p:cNvSpPr txBox="1"/>
          <p:nvPr/>
        </p:nvSpPr>
        <p:spPr>
          <a:xfrm>
            <a:off x="1270039" y="2096488"/>
            <a:ext cx="14056658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Il browser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principale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veicolo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di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attacchi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nelle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aziende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48%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571500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Sempre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più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attacchi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mirati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55%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571500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Incremento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sofisticazione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per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aumentare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chance di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successo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1472400" lvl="8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Social engineering</a:t>
            </a:r>
          </a:p>
          <a:p>
            <a:pPr marL="1472400" lvl="8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Uso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Machine Learning!</a:t>
            </a:r>
          </a:p>
          <a:p>
            <a:pPr marL="1472400" lvl="8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Intelligence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preventiva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 Ligh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E68D1-601A-3648-9EC8-9C686E8D6D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44011-61AC-3E49-B836-DBF263BDDA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79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9">
            <a:extLst>
              <a:ext uri="{FF2B5EF4-FFF2-40B4-BE49-F238E27FC236}">
                <a16:creationId xmlns:a16="http://schemas.microsoft.com/office/drawing/2014/main" id="{8AFB16AA-F292-2D44-879F-C244F74396F0}"/>
              </a:ext>
            </a:extLst>
          </p:cNvPr>
          <p:cNvSpPr/>
          <p:nvPr/>
        </p:nvSpPr>
        <p:spPr>
          <a:xfrm>
            <a:off x="2868706" y="2736051"/>
            <a:ext cx="12001576" cy="2585323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Prodotto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unico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e </a:t>
            </a:r>
            <a:r>
              <a:rPr lang="en-GB" sz="5400" b="1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brevettato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basato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su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AI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per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proteggere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i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dispositivi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aziendali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dalle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5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minacce</a:t>
            </a:r>
            <a:r>
              <a:rPr lang="en-GB" sz="5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del </a:t>
            </a:r>
            <a:r>
              <a:rPr lang="en-GB" sz="5400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web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53065-9A69-FD49-9E82-BA3CB188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5770" y="5730320"/>
            <a:ext cx="2712367" cy="2751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D95EF-02C4-B543-BE2C-C951ABB03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450" y="5321374"/>
            <a:ext cx="4220832" cy="3569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olo 2">
            <a:extLst>
              <a:ext uri="{FF2B5EF4-FFF2-40B4-BE49-F238E27FC236}">
                <a16:creationId xmlns:a16="http://schemas.microsoft.com/office/drawing/2014/main" id="{6017974C-DE7F-A74C-93CC-3FBBC2281A12}"/>
              </a:ext>
            </a:extLst>
          </p:cNvPr>
          <p:cNvSpPr txBox="1">
            <a:spLocks/>
          </p:cNvSpPr>
          <p:nvPr/>
        </p:nvSpPr>
        <p:spPr>
          <a:xfrm>
            <a:off x="1270038" y="222911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ERMES INTERNET </a:t>
            </a: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SHIELD</a:t>
            </a:r>
            <a:endParaRPr lang="it-IT" sz="6000" dirty="0">
              <a:solidFill>
                <a:schemeClr val="accent4">
                  <a:lumMod val="50000"/>
                </a:schemeClr>
              </a:solidFill>
              <a:latin typeface="Source Sans Pro SemiBold" panose="020F0502020204030204" pitchFamily="34" charset="0"/>
              <a:cs typeface="Source Sans Pro SemiBold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AC765-4032-EA46-A182-4255E7F3FF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283" y="123640"/>
            <a:ext cx="2569479" cy="2488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FEE77-66C8-7649-91F6-15C688A2F7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DF843-D7E2-A14F-A32E-55881BBF2B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20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6D2D-2110-584E-96A6-0C594FEF7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B631-2249-D64D-98F2-8EDCB12AE9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AE8BA9D7-01AC-2542-826E-BDECD05A2297}"/>
              </a:ext>
            </a:extLst>
          </p:cNvPr>
          <p:cNvSpPr txBox="1">
            <a:spLocks/>
          </p:cNvSpPr>
          <p:nvPr/>
        </p:nvSpPr>
        <p:spPr>
          <a:xfrm>
            <a:off x="1270039" y="444500"/>
            <a:ext cx="14800185" cy="15969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it-IT" sz="66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Domain </a:t>
            </a:r>
            <a:r>
              <a:rPr lang="it-IT" sz="66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Squatting</a:t>
            </a:r>
            <a:endParaRPr lang="en-GB" sz="66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Rettangolo 29">
            <a:extLst>
              <a:ext uri="{FF2B5EF4-FFF2-40B4-BE49-F238E27FC236}">
                <a16:creationId xmlns:a16="http://schemas.microsoft.com/office/drawing/2014/main" id="{30C4496C-97F1-D24B-BD44-7D67B7E74396}"/>
              </a:ext>
            </a:extLst>
          </p:cNvPr>
          <p:cNvSpPr/>
          <p:nvPr/>
        </p:nvSpPr>
        <p:spPr>
          <a:xfrm>
            <a:off x="1524000" y="1631151"/>
            <a:ext cx="14512868" cy="156966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Registrare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domini “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simili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” a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quelli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leciti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per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generare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attacchi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pic>
        <p:nvPicPr>
          <p:cNvPr id="12290" name="Picture 2" descr="Risultati immagini per facebook phishing">
            <a:extLst>
              <a:ext uri="{FF2B5EF4-FFF2-40B4-BE49-F238E27FC236}">
                <a16:creationId xmlns:a16="http://schemas.microsoft.com/office/drawing/2014/main" id="{DFEC14EF-F6B6-B54F-B7C1-84A909A7A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98"/>
          <a:stretch/>
        </p:blipFill>
        <p:spPr bwMode="auto">
          <a:xfrm>
            <a:off x="1557356" y="3228102"/>
            <a:ext cx="14512868" cy="61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69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6D2D-2110-584E-96A6-0C594FEF7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B631-2249-D64D-98F2-8EDCB12AE9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AE8BA9D7-01AC-2542-826E-BDECD05A2297}"/>
              </a:ext>
            </a:extLst>
          </p:cNvPr>
          <p:cNvSpPr txBox="1">
            <a:spLocks/>
          </p:cNvSpPr>
          <p:nvPr/>
        </p:nvSpPr>
        <p:spPr>
          <a:xfrm>
            <a:off x="1270039" y="444500"/>
            <a:ext cx="14800185" cy="15969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it-IT" sz="66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 anti-domain-</a:t>
            </a:r>
            <a:r>
              <a:rPr lang="it-IT" sz="66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squatting</a:t>
            </a:r>
            <a:endParaRPr lang="en-GB" sz="66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Rettangolo 29">
            <a:extLst>
              <a:ext uri="{FF2B5EF4-FFF2-40B4-BE49-F238E27FC236}">
                <a16:creationId xmlns:a16="http://schemas.microsoft.com/office/drawing/2014/main" id="{30C4496C-97F1-D24B-BD44-7D67B7E74396}"/>
              </a:ext>
            </a:extLst>
          </p:cNvPr>
          <p:cNvSpPr/>
          <p:nvPr/>
        </p:nvSpPr>
        <p:spPr>
          <a:xfrm>
            <a:off x="1557356" y="2794933"/>
            <a:ext cx="14512868" cy="378565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hlinkClick r:id="rId2"/>
              </a:rPr>
              <a:t>Link 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hlinkClick r:id="rId3"/>
              </a:rPr>
              <a:t>a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hlinkClick r:id="rId2"/>
              </a:rPr>
              <a:t> demo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Correzione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istantanea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di</a:t>
            </a:r>
          </a:p>
          <a:p>
            <a:pPr marL="1297800" lvl="2" indent="-685800" algn="l">
              <a:buFont typeface="Arial" panose="020B0604020202020204" pitchFamily="34" charset="0"/>
              <a:buChar char="•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lin</a:t>
            </a:r>
            <a:r>
              <a:rPr lang="en-GB" sz="4800" b="1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ek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din.com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sym typeface="Wingdings" pitchFamily="2" charset="2"/>
              </a:rPr>
              <a:t>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sym typeface="Wingdings" pitchFamily="2" charset="2"/>
              </a:rPr>
              <a:t>linkedin.com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  <a:sym typeface="Wingdings" pitchFamily="2" charset="2"/>
            </a:endParaRPr>
          </a:p>
          <a:p>
            <a:pPr marL="1297800" lvl="2" indent="-6858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sym typeface="Wingdings" pitchFamily="2" charset="2"/>
              </a:rPr>
              <a:t>faceb</a:t>
            </a:r>
            <a:r>
              <a:rPr lang="en-GB" sz="4800" b="1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sym typeface="Wingdings" pitchFamily="2" charset="2"/>
              </a:rPr>
              <a:t>00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sym typeface="Wingdings" pitchFamily="2" charset="2"/>
              </a:rPr>
              <a:t>k.com 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  <a:sym typeface="Wingdings" pitchFamily="2" charset="2"/>
              </a:rPr>
              <a:t>facebook.com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  <a:sym typeface="Wingdings" pitchFamily="2" charset="2"/>
            </a:endParaRPr>
          </a:p>
          <a:p>
            <a:pPr marL="1297800" lvl="2" indent="-685800" algn="l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11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0C574E41-6ACE-9C4F-A8FF-41F5241FD5D8}"/>
              </a:ext>
            </a:extLst>
          </p:cNvPr>
          <p:cNvSpPr/>
          <p:nvPr/>
        </p:nvSpPr>
        <p:spPr>
          <a:xfrm rot="1080428">
            <a:off x="-182099" y="4782152"/>
            <a:ext cx="10048363" cy="5221206"/>
          </a:xfrm>
          <a:prstGeom prst="cloud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1848E7E-A5E3-D04F-B700-C73CFF4817CF}"/>
              </a:ext>
            </a:extLst>
          </p:cNvPr>
          <p:cNvSpPr/>
          <p:nvPr/>
        </p:nvSpPr>
        <p:spPr>
          <a:xfrm>
            <a:off x="9734472" y="5076222"/>
            <a:ext cx="6881700" cy="4032000"/>
          </a:xfrm>
          <a:prstGeom prst="roundRect">
            <a:avLst>
              <a:gd name="adj" fmla="val 7263"/>
            </a:avLst>
          </a:prstGeom>
          <a:solidFill>
            <a:schemeClr val="accent1">
              <a:lumMod val="50000"/>
              <a:alpha val="14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78A3B79-651B-0A4A-95DC-86E74799EB1F}"/>
              </a:ext>
            </a:extLst>
          </p:cNvPr>
          <p:cNvSpPr/>
          <p:nvPr/>
        </p:nvSpPr>
        <p:spPr>
          <a:xfrm>
            <a:off x="398914" y="5093636"/>
            <a:ext cx="8892000" cy="4032000"/>
          </a:xfrm>
          <a:prstGeom prst="roundRect">
            <a:avLst>
              <a:gd name="adj" fmla="val 7263"/>
            </a:avLst>
          </a:prstGeom>
          <a:solidFill>
            <a:schemeClr val="accent3">
              <a:lumMod val="85000"/>
              <a:alpha val="19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32B02E-1423-8B41-9A01-33EB7B0C468B}"/>
              </a:ext>
            </a:extLst>
          </p:cNvPr>
          <p:cNvGrpSpPr/>
          <p:nvPr/>
        </p:nvGrpSpPr>
        <p:grpSpPr>
          <a:xfrm>
            <a:off x="10784892" y="-881434"/>
            <a:ext cx="5712487" cy="5712485"/>
            <a:chOff x="11333119" y="-1121443"/>
            <a:chExt cx="5524788" cy="55247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677325-217C-BF43-8AA3-B3D78FC87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3119" y="-1121443"/>
              <a:ext cx="5524788" cy="5524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511DEA-32F5-5B4F-82EE-517B31A89AC4}"/>
                </a:ext>
              </a:extLst>
            </p:cNvPr>
            <p:cNvSpPr txBox="1"/>
            <p:nvPr/>
          </p:nvSpPr>
          <p:spPr>
            <a:xfrm>
              <a:off x="11608300" y="2929143"/>
              <a:ext cx="4974424" cy="89299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Web</a:t>
              </a:r>
              <a:endParaRPr lang="it-IT" sz="320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5652C2-8982-2C47-AF57-C09D09E0DC41}"/>
              </a:ext>
            </a:extLst>
          </p:cNvPr>
          <p:cNvSpPr/>
          <p:nvPr/>
        </p:nvSpPr>
        <p:spPr>
          <a:xfrm>
            <a:off x="398914" y="422031"/>
            <a:ext cx="8892000" cy="4487643"/>
          </a:xfrm>
          <a:prstGeom prst="roundRect">
            <a:avLst>
              <a:gd name="adj" fmla="val 7263"/>
            </a:avLst>
          </a:prstGeom>
          <a:solidFill>
            <a:schemeClr val="accent1">
              <a:lumMod val="20000"/>
              <a:lumOff val="80000"/>
              <a:alpha val="19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E1CDB-1567-C54E-99AC-C983C5B9984E}"/>
              </a:ext>
            </a:extLst>
          </p:cNvPr>
          <p:cNvCxnSpPr>
            <a:cxnSpLocks/>
          </p:cNvCxnSpPr>
          <p:nvPr/>
        </p:nvCxnSpPr>
        <p:spPr>
          <a:xfrm>
            <a:off x="9497663" y="4999728"/>
            <a:ext cx="49298" cy="4258617"/>
          </a:xfrm>
          <a:prstGeom prst="line">
            <a:avLst/>
          </a:prstGeom>
          <a:ln w="38100">
            <a:solidFill>
              <a:srgbClr val="898989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48775-8E21-2646-B6FC-04BF6BD50486}"/>
              </a:ext>
            </a:extLst>
          </p:cNvPr>
          <p:cNvGrpSpPr/>
          <p:nvPr/>
        </p:nvGrpSpPr>
        <p:grpSpPr>
          <a:xfrm>
            <a:off x="10567495" y="6141864"/>
            <a:ext cx="5596054" cy="2820782"/>
            <a:chOff x="10176080" y="2158206"/>
            <a:chExt cx="5193763" cy="2618001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71D8BEA3-9404-B04A-9533-9B0F08E223CC}"/>
                </a:ext>
              </a:extLst>
            </p:cNvPr>
            <p:cNvSpPr/>
            <p:nvPr/>
          </p:nvSpPr>
          <p:spPr>
            <a:xfrm>
              <a:off x="10176080" y="2159000"/>
              <a:ext cx="5193763" cy="261720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it-IT" sz="660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937E03-9C07-404B-8114-B586F1A21652}"/>
                </a:ext>
              </a:extLst>
            </p:cNvPr>
            <p:cNvSpPr txBox="1"/>
            <p:nvPr/>
          </p:nvSpPr>
          <p:spPr>
            <a:xfrm>
              <a:off x="10381123" y="2158206"/>
              <a:ext cx="4969670" cy="714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Pannello di controllo</a:t>
              </a:r>
              <a:endParaRPr lang="it-IT" sz="4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7ACDA1-2B7C-FA46-92E4-2EEC1284A5CB}"/>
                </a:ext>
              </a:extLst>
            </p:cNvPr>
            <p:cNvSpPr txBox="1"/>
            <p:nvPr/>
          </p:nvSpPr>
          <p:spPr>
            <a:xfrm>
              <a:off x="10420736" y="3797702"/>
              <a:ext cx="4679259" cy="77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Configurazione e personalizzazione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Visualizzazione statistiche e report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B207A0D-AEAA-9041-8C92-350A32ED4F46}"/>
                </a:ext>
              </a:extLst>
            </p:cNvPr>
            <p:cNvGrpSpPr/>
            <p:nvPr/>
          </p:nvGrpSpPr>
          <p:grpSpPr>
            <a:xfrm>
              <a:off x="11160527" y="2836582"/>
              <a:ext cx="3306511" cy="741245"/>
              <a:chOff x="8556940" y="719696"/>
              <a:chExt cx="3306511" cy="74124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60D39E2-52A5-274C-8165-F78E59582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45313" y="730200"/>
                <a:ext cx="730741" cy="7307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83DB30B-4583-164C-BF4D-F245B6FEE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56940" y="719696"/>
                <a:ext cx="866387" cy="7268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ABBBF59-8B4B-9840-8ED4-08C4C8BE2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49157" y="732562"/>
                <a:ext cx="714294" cy="7157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293242-ED36-124E-A55E-A041D14B359D}"/>
              </a:ext>
            </a:extLst>
          </p:cNvPr>
          <p:cNvGrpSpPr/>
          <p:nvPr/>
        </p:nvGrpSpPr>
        <p:grpSpPr>
          <a:xfrm>
            <a:off x="3042305" y="567546"/>
            <a:ext cx="4734448" cy="2819927"/>
            <a:chOff x="2507627" y="2177287"/>
            <a:chExt cx="4394096" cy="2617207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0587B24-D619-C849-83C1-EA413863DA6C}"/>
                </a:ext>
              </a:extLst>
            </p:cNvPr>
            <p:cNvSpPr/>
            <p:nvPr/>
          </p:nvSpPr>
          <p:spPr>
            <a:xfrm>
              <a:off x="2507627" y="2177287"/>
              <a:ext cx="4394096" cy="261720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it-IT" sz="66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9CF546-FF3E-2248-86F0-3298CC282B6C}"/>
                </a:ext>
              </a:extLst>
            </p:cNvPr>
            <p:cNvSpPr txBox="1"/>
            <p:nvPr/>
          </p:nvSpPr>
          <p:spPr>
            <a:xfrm>
              <a:off x="2507627" y="2185901"/>
              <a:ext cx="4394096" cy="714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Agenti</a:t>
              </a:r>
              <a:endParaRPr lang="it-IT" sz="66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F652EE0-A8AE-2247-8A66-0F1867F68A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99406" y="2890967"/>
              <a:ext cx="3886094" cy="623279"/>
              <a:chOff x="1027507" y="635487"/>
              <a:chExt cx="4490540" cy="72022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1030C2D-D657-E54D-88AC-DFDF509755BE}"/>
                  </a:ext>
                </a:extLst>
              </p:cNvPr>
              <p:cNvGrpSpPr/>
              <p:nvPr/>
            </p:nvGrpSpPr>
            <p:grpSpPr>
              <a:xfrm>
                <a:off x="1027507" y="744140"/>
                <a:ext cx="2891535" cy="503792"/>
                <a:chOff x="1091515" y="734996"/>
                <a:chExt cx="2891535" cy="503792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D0ADAF87-DA0B-F24C-924A-1D9C80E14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515" y="763181"/>
                  <a:ext cx="457200" cy="45720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EB5C03E6-F57E-D845-BAA8-8AE8D355EA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80130" y="734996"/>
                  <a:ext cx="502920" cy="50292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1F8EA5FE-91C7-9C40-A2D4-DCBD50DE8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7339" y="734996"/>
                  <a:ext cx="502920" cy="50292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D1A12360-535B-D844-90B5-92AC2108AE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2705" y="763181"/>
                  <a:ext cx="457200" cy="45720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8EC2DCEA-F503-7D43-BAFB-A38F19B44C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7708" y="735868"/>
                  <a:ext cx="502920" cy="50292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DD6D23A-B3A1-2649-ABEA-9861C1B0C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12962" y="635487"/>
                <a:ext cx="720225" cy="720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2499D1C-7099-4C41-8F9A-400A21EA3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3187" y="772325"/>
                <a:ext cx="784860" cy="4578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897CD4-4B0A-B544-B214-FF0059D3A2FA}"/>
                </a:ext>
              </a:extLst>
            </p:cNvPr>
            <p:cNvSpPr txBox="1"/>
            <p:nvPr/>
          </p:nvSpPr>
          <p:spPr>
            <a:xfrm>
              <a:off x="2632106" y="3669522"/>
              <a:ext cx="3860715" cy="11140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Filtro traffico web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Analisi e sicurezza pagine</a:t>
              </a:r>
            </a:p>
            <a:p>
              <a:pPr marL="342900" indent="-342900" algn="l">
                <a:buFont typeface="Arial" charset="0"/>
                <a:buChar char="•"/>
              </a:pPr>
              <a:endParaRPr lang="it-IT" sz="24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12DE8D-EB53-3E41-9E9F-D7ABC3E73606}"/>
              </a:ext>
            </a:extLst>
          </p:cNvPr>
          <p:cNvCxnSpPr/>
          <p:nvPr/>
        </p:nvCxnSpPr>
        <p:spPr>
          <a:xfrm flipV="1">
            <a:off x="560832" y="4971620"/>
            <a:ext cx="15936547" cy="9853"/>
          </a:xfrm>
          <a:prstGeom prst="line">
            <a:avLst/>
          </a:prstGeom>
          <a:ln w="38100">
            <a:solidFill>
              <a:srgbClr val="898989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Arrow 25">
            <a:extLst>
              <a:ext uri="{FF2B5EF4-FFF2-40B4-BE49-F238E27FC236}">
                <a16:creationId xmlns:a16="http://schemas.microsoft.com/office/drawing/2014/main" id="{EF0DD58E-45C9-4B48-8649-CD47F213D458}"/>
              </a:ext>
            </a:extLst>
          </p:cNvPr>
          <p:cNvSpPr/>
          <p:nvPr/>
        </p:nvSpPr>
        <p:spPr>
          <a:xfrm rot="16200000">
            <a:off x="3362940" y="4384237"/>
            <a:ext cx="2530258" cy="738920"/>
          </a:xfrm>
          <a:prstGeom prst="leftArrow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600" dirty="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470955-BE88-FD42-B2CB-F2BD850B26D9}"/>
              </a:ext>
            </a:extLst>
          </p:cNvPr>
          <p:cNvSpPr txBox="1"/>
          <p:nvPr/>
        </p:nvSpPr>
        <p:spPr>
          <a:xfrm>
            <a:off x="6350370" y="3955567"/>
            <a:ext cx="299409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Aggiornamenti protezione</a:t>
            </a:r>
            <a:endParaRPr lang="it-IT" sz="1800" dirty="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869234-CFFC-7541-869A-7A5722D54F40}"/>
              </a:ext>
            </a:extLst>
          </p:cNvPr>
          <p:cNvSpPr txBox="1"/>
          <p:nvPr/>
        </p:nvSpPr>
        <p:spPr>
          <a:xfrm>
            <a:off x="2328012" y="3974202"/>
            <a:ext cx="2880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Eventi </a:t>
            </a:r>
          </a:p>
          <a:p>
            <a:pPr algn="ctr"/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sospetti</a:t>
            </a:r>
            <a:endParaRPr lang="it-IT" sz="1800" dirty="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933F8-32AD-3949-A9A7-DA8738F0D49E}"/>
              </a:ext>
            </a:extLst>
          </p:cNvPr>
          <p:cNvSpPr txBox="1"/>
          <p:nvPr/>
        </p:nvSpPr>
        <p:spPr>
          <a:xfrm>
            <a:off x="269004" y="2139024"/>
            <a:ext cx="23806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Dipendente</a:t>
            </a:r>
            <a:endParaRPr lang="it-IT" sz="3200" b="1" dirty="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621D25-A5F1-EB47-9D2E-79E2089D4FA8}"/>
              </a:ext>
            </a:extLst>
          </p:cNvPr>
          <p:cNvSpPr txBox="1"/>
          <p:nvPr/>
        </p:nvSpPr>
        <p:spPr>
          <a:xfrm>
            <a:off x="349873" y="6994813"/>
            <a:ext cx="17556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ERMES</a:t>
            </a:r>
            <a:endParaRPr lang="it-IT" sz="1200" b="1" dirty="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CFE3F6-BF2B-1F4D-BF46-1AFAB4003770}"/>
              </a:ext>
            </a:extLst>
          </p:cNvPr>
          <p:cNvGrpSpPr/>
          <p:nvPr/>
        </p:nvGrpSpPr>
        <p:grpSpPr>
          <a:xfrm>
            <a:off x="2138801" y="6142720"/>
            <a:ext cx="6413544" cy="2832135"/>
            <a:chOff x="5633774" y="6260019"/>
            <a:chExt cx="5952485" cy="262853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9A89E4A-A5A5-ED44-9AC3-FBC1D1F2FCEA}"/>
                </a:ext>
              </a:extLst>
            </p:cNvPr>
            <p:cNvSpPr/>
            <p:nvPr/>
          </p:nvSpPr>
          <p:spPr>
            <a:xfrm>
              <a:off x="5633774" y="6260019"/>
              <a:ext cx="5952483" cy="261720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it-IT" sz="660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95640C-B330-054A-B45B-DB4FD317E7A6}"/>
                </a:ext>
              </a:extLst>
            </p:cNvPr>
            <p:cNvSpPr txBox="1"/>
            <p:nvPr/>
          </p:nvSpPr>
          <p:spPr>
            <a:xfrm>
              <a:off x="5633776" y="6265108"/>
              <a:ext cx="5952483" cy="714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Backend</a:t>
              </a:r>
              <a:r>
                <a:rPr lang="it-IT" sz="4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</a:t>
              </a:r>
              <a:r>
                <a:rPr lang="it-IT" sz="4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SaaS</a:t>
              </a:r>
              <a:endParaRPr lang="it-IT" sz="54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BD6AF5-0E75-5845-AFEF-0552ACC9C9F0}"/>
                </a:ext>
              </a:extLst>
            </p:cNvPr>
            <p:cNvSpPr txBox="1"/>
            <p:nvPr/>
          </p:nvSpPr>
          <p:spPr>
            <a:xfrm>
              <a:off x="8074523" y="7088956"/>
              <a:ext cx="3473651" cy="17996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Gestione agenti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Rilevamento nuove minacce 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Generazione statistiche e report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954BCDD-0CD7-ED4E-A3CB-10F002A99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943" y="7595843"/>
              <a:ext cx="1202175" cy="12141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4A55939-B748-AD41-8034-BD673DDB9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2493" y="6919675"/>
              <a:ext cx="1107321" cy="11073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Left Arrow 31">
            <a:extLst>
              <a:ext uri="{FF2B5EF4-FFF2-40B4-BE49-F238E27FC236}">
                <a16:creationId xmlns:a16="http://schemas.microsoft.com/office/drawing/2014/main" id="{28012878-22C0-A54C-A54A-7C667AF0CEB3}"/>
              </a:ext>
            </a:extLst>
          </p:cNvPr>
          <p:cNvSpPr/>
          <p:nvPr/>
        </p:nvSpPr>
        <p:spPr>
          <a:xfrm rot="5400000">
            <a:off x="5156414" y="4390325"/>
            <a:ext cx="2530258" cy="738920"/>
          </a:xfrm>
          <a:prstGeom prst="leftArrow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60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74F28DEE-EA54-4744-BBBD-9CB3937A863C}"/>
              </a:ext>
            </a:extLst>
          </p:cNvPr>
          <p:cNvSpPr/>
          <p:nvPr/>
        </p:nvSpPr>
        <p:spPr>
          <a:xfrm>
            <a:off x="8672877" y="7035863"/>
            <a:ext cx="1800000" cy="1007999"/>
          </a:xfrm>
          <a:prstGeom prst="leftRightArrow">
            <a:avLst>
              <a:gd name="adj1" fmla="val 50000"/>
              <a:gd name="adj2" fmla="val 31792"/>
            </a:avLst>
          </a:prstGeom>
          <a:noFill/>
          <a:ln w="3810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707070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912DF-8B5F-B340-BA0B-8FD9C815AFD7}"/>
              </a:ext>
            </a:extLst>
          </p:cNvPr>
          <p:cNvSpPr txBox="1"/>
          <p:nvPr/>
        </p:nvSpPr>
        <p:spPr>
          <a:xfrm>
            <a:off x="11741956" y="5317521"/>
            <a:ext cx="30336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Amministratore</a:t>
            </a:r>
            <a:endParaRPr lang="it-IT" sz="1200" b="1" dirty="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B332FD63-9304-7247-8A78-DE44ECD75592}"/>
              </a:ext>
            </a:extLst>
          </p:cNvPr>
          <p:cNvSpPr/>
          <p:nvPr/>
        </p:nvSpPr>
        <p:spPr>
          <a:xfrm>
            <a:off x="7941078" y="1504061"/>
            <a:ext cx="2988859" cy="1008000"/>
          </a:xfrm>
          <a:prstGeom prst="leftRightArrow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707070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 Ligh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6A9C4-48A6-4A46-9F20-77DFF195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Torino, 29/01/20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1450F-3C96-8949-8844-89D26EF968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902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 animBg="1"/>
      <p:bldP spid="57" grpId="0" animBg="1"/>
      <p:bldP spid="57" grpId="1" animBg="1"/>
      <p:bldP spid="4" grpId="0" animBg="1"/>
      <p:bldP spid="26" grpId="0" animBg="1"/>
      <p:bldP spid="27" grpId="0"/>
      <p:bldP spid="28" grpId="0"/>
      <p:bldP spid="29" grpId="0"/>
      <p:bldP spid="30" grpId="0"/>
      <p:bldP spid="32" grpId="0" animBg="1"/>
      <p:bldP spid="23" grpId="0" animBg="1"/>
      <p:bldP spid="20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F3D66-6A61-6646-AED7-6C305B2537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dirty="0"/>
              <a:t>Torino, 29/01/20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C448-9F60-2E42-A241-78DF73D8D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4D062-6525-4B4D-8D50-9BD79AB27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596" y="4003815"/>
            <a:ext cx="2383807" cy="2383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72507A-F7BB-D24A-BB4A-48D69CD4A1ED}"/>
              </a:ext>
            </a:extLst>
          </p:cNvPr>
          <p:cNvGrpSpPr/>
          <p:nvPr/>
        </p:nvGrpSpPr>
        <p:grpSpPr>
          <a:xfrm>
            <a:off x="1280635" y="2764808"/>
            <a:ext cx="7389496" cy="4606064"/>
            <a:chOff x="3646754" y="5450970"/>
            <a:chExt cx="4484785" cy="297099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49CF851-F9A4-434E-9E6C-1A75140FB98B}"/>
                </a:ext>
              </a:extLst>
            </p:cNvPr>
            <p:cNvSpPr/>
            <p:nvPr/>
          </p:nvSpPr>
          <p:spPr>
            <a:xfrm>
              <a:off x="3646754" y="5450970"/>
              <a:ext cx="4484785" cy="2970993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it-IT" sz="66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FFFD28-4208-984C-A606-77FA56E0D366}"/>
                </a:ext>
              </a:extLst>
            </p:cNvPr>
            <p:cNvSpPr txBox="1"/>
            <p:nvPr/>
          </p:nvSpPr>
          <p:spPr>
            <a:xfrm>
              <a:off x="3646755" y="5450970"/>
              <a:ext cx="4319076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BigData</a:t>
              </a:r>
              <a:endParaRPr lang="it-IT" sz="54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A44853-1265-A648-9356-EEEA5A003EDA}"/>
              </a:ext>
            </a:extLst>
          </p:cNvPr>
          <p:cNvSpPr txBox="1"/>
          <p:nvPr/>
        </p:nvSpPr>
        <p:spPr>
          <a:xfrm>
            <a:off x="1591766" y="3660720"/>
            <a:ext cx="4403830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Cluster di </a:t>
            </a:r>
            <a:r>
              <a:rPr lang="it-IT" sz="2800" b="1" dirty="0" err="1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N</a:t>
            </a:r>
            <a:r>
              <a: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macchine</a:t>
            </a:r>
          </a:p>
          <a:p>
            <a:pPr marL="342900" indent="-342900" algn="l">
              <a:buFont typeface="Arial" charset="0"/>
              <a:buChar char="•"/>
            </a:pPr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Sempre acceso</a:t>
            </a:r>
          </a:p>
          <a:p>
            <a:pPr marL="342900" indent="-342900" algn="l">
              <a:buFont typeface="Arial" charset="0"/>
              <a:buChar char="•"/>
            </a:pPr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Necessità di</a:t>
            </a:r>
          </a:p>
          <a:p>
            <a:pPr marL="594900" lvl="1" indent="-342900" algn="l">
              <a:buFont typeface="Arial" charset="0"/>
              <a:buChar char="•"/>
            </a:pPr>
            <a:r>
              <a: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RAM</a:t>
            </a:r>
          </a:p>
          <a:p>
            <a:pPr marL="594900" lvl="1" indent="-342900" algn="l">
              <a:buFont typeface="Arial" charset="0"/>
              <a:buChar char="•"/>
            </a:pPr>
            <a:r>
              <a: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Velocità  dischi</a:t>
            </a:r>
          </a:p>
          <a:p>
            <a:pPr marL="594900" lvl="1" indent="-342900" algn="l">
              <a:buFont typeface="Arial" charset="0"/>
              <a:buChar char="•"/>
            </a:pPr>
            <a:r>
              <a: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Banda</a:t>
            </a:r>
          </a:p>
          <a:p>
            <a:pPr marL="342900" lvl="1" indent="-342900" algn="l">
              <a:buFont typeface="Arial" charset="0"/>
              <a:buChar char="•"/>
            </a:pPr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Raggiungibilità</a:t>
            </a:r>
          </a:p>
          <a:p>
            <a:pPr marL="342900" lvl="1" indent="-342900" algn="l">
              <a:buFont typeface="Arial" charset="0"/>
              <a:buChar char="•"/>
            </a:pPr>
            <a:r>
              <a:rPr lang="it-IT" sz="28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Scalabilità</a:t>
            </a:r>
            <a:endParaRPr lang="it-IT" sz="2400" dirty="0">
              <a:solidFill>
                <a:srgbClr val="70707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B5F885-8557-1F4A-A47B-B801BE213B10}"/>
              </a:ext>
            </a:extLst>
          </p:cNvPr>
          <p:cNvGrpSpPr/>
          <p:nvPr/>
        </p:nvGrpSpPr>
        <p:grpSpPr>
          <a:xfrm>
            <a:off x="9387412" y="2764809"/>
            <a:ext cx="6672214" cy="4662748"/>
            <a:chOff x="10545153" y="5338652"/>
            <a:chExt cx="4484785" cy="29709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2865AA-F859-D34C-8FEF-D8286BD6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00864" y="6579655"/>
              <a:ext cx="1295291" cy="13082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4E3E5F-0EC2-EE4C-9FAD-2CFEC435FFBC}"/>
                </a:ext>
              </a:extLst>
            </p:cNvPr>
            <p:cNvGrpSpPr/>
            <p:nvPr/>
          </p:nvGrpSpPr>
          <p:grpSpPr>
            <a:xfrm>
              <a:off x="10545153" y="5338652"/>
              <a:ext cx="4484785" cy="2970993"/>
              <a:chOff x="3646754" y="5450970"/>
              <a:chExt cx="4484785" cy="2970993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FDE7558B-AEA3-8B4D-A353-50C4567B7918}"/>
                  </a:ext>
                </a:extLst>
              </p:cNvPr>
              <p:cNvSpPr/>
              <p:nvPr/>
            </p:nvSpPr>
            <p:spPr>
              <a:xfrm>
                <a:off x="3646754" y="5450970"/>
                <a:ext cx="4484785" cy="2970993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it-IT" sz="660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CBE27B-C2D6-EE44-B80A-FD4A9405D6F2}"/>
                  </a:ext>
                </a:extLst>
              </p:cNvPr>
              <p:cNvSpPr txBox="1"/>
              <p:nvPr/>
            </p:nvSpPr>
            <p:spPr>
              <a:xfrm>
                <a:off x="3646755" y="5450970"/>
                <a:ext cx="4319076" cy="60596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400" dirty="0">
                    <a:solidFill>
                      <a:srgbClr val="70707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Space Mono" charset="0"/>
                  </a:rPr>
                  <a:t>AI</a:t>
                </a:r>
                <a:endParaRPr lang="it-IT" sz="5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227FA3-5DCC-DA42-9921-871DD1F1B972}"/>
                </a:ext>
              </a:extLst>
            </p:cNvPr>
            <p:cNvSpPr txBox="1"/>
            <p:nvPr/>
          </p:nvSpPr>
          <p:spPr>
            <a:xfrm>
              <a:off x="10916193" y="6124806"/>
              <a:ext cx="3742708" cy="143158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charset="0"/>
                <a:buChar char="•"/>
              </a:pP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M macchine (M &lt;&lt; </a:t>
              </a:r>
              <a:r>
                <a:rPr lang="it-IT" sz="28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N</a:t>
              </a: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)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800" b="1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On </a:t>
              </a:r>
              <a:r>
                <a:rPr lang="it-IT" sz="2800" b="1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demand</a:t>
              </a:r>
              <a:endPara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Necessità di</a:t>
              </a:r>
            </a:p>
            <a:p>
              <a:pPr marL="594900" lvl="1" indent="-342900" algn="l">
                <a:buFont typeface="Arial" charset="0"/>
                <a:buChar char="•"/>
              </a:pPr>
              <a:r>
                <a:rPr lang="it-IT" sz="2800" b="1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GPU</a:t>
              </a:r>
              <a:endParaRPr lang="it-IT" sz="28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  <a:p>
              <a:pPr marL="594900" lvl="1" indent="-342900" algn="l">
                <a:buFont typeface="Arial" charset="0"/>
                <a:buChar char="•"/>
              </a:pPr>
              <a:r>
                <a:rPr lang="it-IT" sz="2800" b="1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Memoria </a:t>
              </a:r>
              <a:r>
                <a:rPr lang="it-IT" sz="2800" b="1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GPU</a:t>
              </a:r>
              <a:endParaRPr lang="it-IT" sz="2400" b="1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</p:grpSp>
      <p:sp>
        <p:nvSpPr>
          <p:cNvPr id="18" name="Titolo 2">
            <a:extLst>
              <a:ext uri="{FF2B5EF4-FFF2-40B4-BE49-F238E27FC236}">
                <a16:creationId xmlns:a16="http://schemas.microsoft.com/office/drawing/2014/main" id="{2A0DB0C5-8A8F-494D-ABB9-49D23D31307A}"/>
              </a:ext>
            </a:extLst>
          </p:cNvPr>
          <p:cNvSpPr txBox="1">
            <a:spLocks/>
          </p:cNvSpPr>
          <p:nvPr/>
        </p:nvSpPr>
        <p:spPr>
          <a:xfrm>
            <a:off x="-770453" y="201330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Backend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in </a:t>
            </a: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Cloud</a:t>
            </a:r>
            <a:endParaRPr lang="it-IT" sz="6000" dirty="0">
              <a:solidFill>
                <a:schemeClr val="accent4">
                  <a:lumMod val="50000"/>
                </a:schemeClr>
              </a:solidFill>
              <a:latin typeface="Source Sans Pro SemiBold" panose="020F0502020204030204" pitchFamily="34" charset="0"/>
              <a:cs typeface="Source Sans Pro SemiBold" panose="020F0502020204030204" pitchFamily="34" charset="0"/>
            </a:endParaRPr>
          </a:p>
        </p:txBody>
      </p:sp>
      <p:pic>
        <p:nvPicPr>
          <p:cNvPr id="8196" name="Picture 4" descr="Risultati immagini per aws">
            <a:extLst>
              <a:ext uri="{FF2B5EF4-FFF2-40B4-BE49-F238E27FC236}">
                <a16:creationId xmlns:a16="http://schemas.microsoft.com/office/drawing/2014/main" id="{A6BE4683-C309-AD40-ADB1-93D7E826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3105" y="545960"/>
            <a:ext cx="4358977" cy="16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051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magine correlata">
            <a:extLst>
              <a:ext uri="{FF2B5EF4-FFF2-40B4-BE49-F238E27FC236}">
                <a16:creationId xmlns:a16="http://schemas.microsoft.com/office/drawing/2014/main" id="{D7966051-CCFF-B142-AAD3-06AB0D8B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4" y="754615"/>
            <a:ext cx="2853065" cy="28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52798-0E28-084D-8647-5F655146E5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dirty="0"/>
              <a:t>Torino, 29/01/20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8D05-6C57-F849-B4F5-3EB6F65431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885A96-3C4E-9C44-9B8A-2DFC84666A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C98A82F0-08DB-9741-A33A-4676D6356AD6}"/>
              </a:ext>
            </a:extLst>
          </p:cNvPr>
          <p:cNvSpPr txBox="1">
            <a:spLocks/>
          </p:cNvSpPr>
          <p:nvPr/>
        </p:nvSpPr>
        <p:spPr>
          <a:xfrm>
            <a:off x="1533807" y="128869"/>
            <a:ext cx="14800185" cy="1650108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Basis Grotesque" panose="02000503030000020004" pitchFamily="50" charset="0"/>
                <a:ea typeface="+mn-ea"/>
                <a:cs typeface="+mn-cs"/>
                <a:sym typeface="Helvetica Light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200000"/>
              </a:lnSpc>
            </a:pP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Backend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in </a:t>
            </a:r>
            <a:r>
              <a:rPr lang="it-IT" sz="6000" dirty="0" err="1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Cloud</a:t>
            </a:r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Source Sans Pro SemiBold" panose="020F0502020204030204" pitchFamily="34" charset="0"/>
                <a:cs typeface="Source Sans Pro SemiBold" panose="020F0502020204030204" pitchFamily="34" charset="0"/>
              </a:rPr>
              <a:t> – Il Buono</a:t>
            </a:r>
          </a:p>
        </p:txBody>
      </p:sp>
      <p:sp>
        <p:nvSpPr>
          <p:cNvPr id="56" name="Rettangolo 29">
            <a:extLst>
              <a:ext uri="{FF2B5EF4-FFF2-40B4-BE49-F238E27FC236}">
                <a16:creationId xmlns:a16="http://schemas.microsoft.com/office/drawing/2014/main" id="{16090B26-103D-8D40-B33A-08F2E2126D60}"/>
              </a:ext>
            </a:extLst>
          </p:cNvPr>
          <p:cNvSpPr/>
          <p:nvPr/>
        </p:nvSpPr>
        <p:spPr>
          <a:xfrm>
            <a:off x="1414752" y="1939132"/>
            <a:ext cx="15038294" cy="38472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14400" indent="-914400" algn="l">
              <a:buFont typeface="+mj-lt"/>
              <a:buAutoNum type="arabicPeriod"/>
            </a:pP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Abbattimento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costi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iniziali</a:t>
            </a:r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e di </a:t>
            </a:r>
            <a:r>
              <a:rPr lang="en-GB" sz="48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manutenzione</a:t>
            </a:r>
            <a:endParaRPr lang="en-GB" sz="48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1296000" indent="-914400" algn="l">
              <a:buFont typeface="Arial" panose="020B0604020202020204" pitchFamily="34" charset="0"/>
              <a:buChar char="•"/>
            </a:pP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Conversione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costi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CAPEX in OPEX</a:t>
            </a:r>
          </a:p>
          <a:p>
            <a:pPr marL="1296000" indent="-914400" algn="l">
              <a:buFont typeface="Arial" panose="020B0604020202020204" pitchFamily="34" charset="0"/>
              <a:buChar char="•"/>
            </a:pP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Crediti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 per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rPr>
              <a:t>startup</a:t>
            </a:r>
            <a:endParaRPr lang="en-GB" sz="4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684000" indent="-914400" algn="l">
              <a:buFont typeface="+mj-lt"/>
              <a:buAutoNum type="arabicPeriod" startAt="4"/>
            </a:pP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  <a:p>
            <a:pPr marL="973800" indent="-685800" algn="l">
              <a:buFont typeface="Arial" panose="020B0604020202020204" pitchFamily="34" charset="0"/>
              <a:buChar char="•"/>
            </a:pPr>
            <a:endParaRPr lang="en-GB" sz="5400" dirty="0">
              <a:solidFill>
                <a:schemeClr val="accent4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pace Mono" charset="0"/>
            </a:endParaRPr>
          </a:p>
        </p:txBody>
      </p:sp>
      <p:pic>
        <p:nvPicPr>
          <p:cNvPr id="42" name="Picture 41" descr="A person wearing a hat&#10;&#10;Description automatically generated">
            <a:extLst>
              <a:ext uri="{FF2B5EF4-FFF2-40B4-BE49-F238E27FC236}">
                <a16:creationId xmlns:a16="http://schemas.microsoft.com/office/drawing/2014/main" id="{A1430E6C-FCAB-9D43-9EE6-E686C3703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58"/>
          <a:stretch/>
        </p:blipFill>
        <p:spPr>
          <a:xfrm>
            <a:off x="15237814" y="128869"/>
            <a:ext cx="2095813" cy="527021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83F47EE-9842-3943-B0AB-2DF5D7985B5E}"/>
              </a:ext>
            </a:extLst>
          </p:cNvPr>
          <p:cNvGrpSpPr/>
          <p:nvPr/>
        </p:nvGrpSpPr>
        <p:grpSpPr>
          <a:xfrm>
            <a:off x="1159551" y="4144778"/>
            <a:ext cx="13905773" cy="4714728"/>
            <a:chOff x="-799825" y="3469805"/>
            <a:chExt cx="16508743" cy="6063264"/>
          </a:xfrm>
        </p:grpSpPr>
        <p:pic>
          <p:nvPicPr>
            <p:cNvPr id="65" name="Picture 2" descr="Risultati immagini per server rack icon">
              <a:extLst>
                <a:ext uri="{FF2B5EF4-FFF2-40B4-BE49-F238E27FC236}">
                  <a16:creationId xmlns:a16="http://schemas.microsoft.com/office/drawing/2014/main" id="{E843E4E5-3295-8D4B-A5E5-C6E429B5F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890" y="3469805"/>
              <a:ext cx="2970993" cy="297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3500B9-61C7-634A-A696-932E5E8F2E84}"/>
                </a:ext>
              </a:extLst>
            </p:cNvPr>
            <p:cNvSpPr txBox="1"/>
            <p:nvPr/>
          </p:nvSpPr>
          <p:spPr>
            <a:xfrm>
              <a:off x="5704726" y="3785656"/>
              <a:ext cx="4226922" cy="23352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charset="0"/>
                <a:buChar char="•"/>
              </a:pP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8 CPU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32 </a:t>
              </a:r>
              <a:r>
                <a:rPr lang="it-IT" sz="28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GB</a:t>
              </a: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RAM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2 </a:t>
              </a:r>
              <a:r>
                <a:rPr lang="it-IT" sz="28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Gbps</a:t>
              </a: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I/O disco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10 </a:t>
              </a:r>
              <a:r>
                <a:rPr lang="it-IT" sz="28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Gbps</a:t>
              </a:r>
              <a:r>
                <a:rPr lang="it-IT" sz="28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banda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7077234-3D3F-5243-BDCF-22D1C93FBBF2}"/>
                </a:ext>
              </a:extLst>
            </p:cNvPr>
            <p:cNvSpPr txBox="1"/>
            <p:nvPr/>
          </p:nvSpPr>
          <p:spPr>
            <a:xfrm>
              <a:off x="5733148" y="6564503"/>
              <a:ext cx="4959769" cy="296856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8 CPU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60 </a:t>
              </a:r>
              <a:r>
                <a:rPr lang="it-IT" sz="2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GB</a:t>
              </a: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RAM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1,5 </a:t>
              </a:r>
              <a:r>
                <a:rPr lang="it-IT" sz="2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Gbps</a:t>
              </a: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I/O disco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10 </a:t>
              </a:r>
              <a:r>
                <a:rPr lang="it-IT" sz="2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Gbps</a:t>
              </a: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banda</a:t>
              </a: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1 </a:t>
              </a:r>
              <a:r>
                <a:rPr lang="it-IT" sz="2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GPU</a:t>
              </a:r>
              <a:endParaRPr lang="it-IT" sz="24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  <a:p>
              <a:pPr marL="342900" indent="-342900" algn="l">
                <a:buFont typeface="Arial" charset="0"/>
                <a:buChar char="•"/>
              </a:pP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16 </a:t>
              </a:r>
              <a:r>
                <a:rPr lang="it-IT" sz="2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GB</a:t>
              </a:r>
              <a:r>
                <a:rPr lang="it-IT" sz="2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Memoria </a:t>
              </a:r>
              <a:r>
                <a:rPr lang="it-IT" sz="2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GPU</a:t>
              </a:r>
              <a:endParaRPr lang="it-IT" sz="2400" dirty="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8497EB2-DC97-2346-B673-EF50AB1ECE15}"/>
                </a:ext>
              </a:extLst>
            </p:cNvPr>
            <p:cNvGrpSpPr/>
            <p:nvPr/>
          </p:nvGrpSpPr>
          <p:grpSpPr>
            <a:xfrm>
              <a:off x="2270150" y="6497691"/>
              <a:ext cx="2970993" cy="2970993"/>
              <a:chOff x="9414268" y="5715180"/>
              <a:chExt cx="2970993" cy="2970993"/>
            </a:xfrm>
          </p:grpSpPr>
          <p:pic>
            <p:nvPicPr>
              <p:cNvPr id="69" name="Picture 6" descr="data center, data network, data server, database, network server rack, plant room icon">
                <a:extLst>
                  <a:ext uri="{FF2B5EF4-FFF2-40B4-BE49-F238E27FC236}">
                    <a16:creationId xmlns:a16="http://schemas.microsoft.com/office/drawing/2014/main" id="{AFAB8556-462E-5E41-A9FF-79545B0D0E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4268" y="5715180"/>
                <a:ext cx="2970993" cy="2970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6" descr="Risultati immagini per nvidia icon">
                <a:extLst>
                  <a:ext uri="{FF2B5EF4-FFF2-40B4-BE49-F238E27FC236}">
                    <a16:creationId xmlns:a16="http://schemas.microsoft.com/office/drawing/2014/main" id="{7C75FF31-5F81-3043-8546-1989DE17C6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468" y="6205413"/>
                <a:ext cx="1522527" cy="1522527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1A5FB5E-4DEB-564E-8DF5-903C35AC517D}"/>
                </a:ext>
              </a:extLst>
            </p:cNvPr>
            <p:cNvSpPr txBox="1"/>
            <p:nvPr/>
          </p:nvSpPr>
          <p:spPr>
            <a:xfrm>
              <a:off x="1860561" y="4349644"/>
              <a:ext cx="390207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BigData</a:t>
              </a:r>
              <a:endParaRPr lang="it-IT" sz="4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D28ED32-0623-6C4C-B48E-AA585C1E791C}"/>
                </a:ext>
              </a:extLst>
            </p:cNvPr>
            <p:cNvSpPr txBox="1"/>
            <p:nvPr/>
          </p:nvSpPr>
          <p:spPr>
            <a:xfrm>
              <a:off x="-774258" y="4415134"/>
              <a:ext cx="3902075" cy="11874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16 x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68195C60-7B3B-AD4F-A20D-83674CEB4511}"/>
                </a:ext>
              </a:extLst>
            </p:cNvPr>
            <p:cNvSpPr/>
            <p:nvPr/>
          </p:nvSpPr>
          <p:spPr>
            <a:xfrm>
              <a:off x="2165826" y="3581642"/>
              <a:ext cx="8075828" cy="259031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it-IT" sz="660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ABE5D5-E9DC-6F41-B2CE-C36F5AB47E97}"/>
                </a:ext>
              </a:extLst>
            </p:cNvPr>
            <p:cNvSpPr txBox="1"/>
            <p:nvPr/>
          </p:nvSpPr>
          <p:spPr>
            <a:xfrm>
              <a:off x="9864090" y="4295822"/>
              <a:ext cx="5844828" cy="11874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~ 32k$ </a:t>
              </a:r>
              <a:r>
                <a:rPr lang="it-IT" sz="5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CAPEX</a:t>
              </a:r>
              <a:r>
                <a:rPr lang="it-IT" sz="5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2E00043B-DEAF-BF44-B21D-50F5264583E5}"/>
                </a:ext>
              </a:extLst>
            </p:cNvPr>
            <p:cNvSpPr/>
            <p:nvPr/>
          </p:nvSpPr>
          <p:spPr>
            <a:xfrm>
              <a:off x="2165825" y="6511462"/>
              <a:ext cx="8075829" cy="297099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it-IT" sz="6600">
                <a:solidFill>
                  <a:srgbClr val="70707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9C5A99-0A00-BB40-96D5-46411EF088D3}"/>
                </a:ext>
              </a:extLst>
            </p:cNvPr>
            <p:cNvSpPr txBox="1"/>
            <p:nvPr/>
          </p:nvSpPr>
          <p:spPr>
            <a:xfrm>
              <a:off x="-799825" y="7535294"/>
              <a:ext cx="3902075" cy="11874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4 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772E73-C405-E544-BD7B-9B6330E42269}"/>
                </a:ext>
              </a:extLst>
            </p:cNvPr>
            <p:cNvSpPr txBox="1"/>
            <p:nvPr/>
          </p:nvSpPr>
          <p:spPr>
            <a:xfrm>
              <a:off x="9934274" y="7587122"/>
              <a:ext cx="5657187" cy="11874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~ 40k$ </a:t>
              </a:r>
              <a:r>
                <a:rPr lang="it-IT" sz="5400" dirty="0" err="1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CAPEX</a:t>
              </a:r>
              <a:r>
                <a:rPr lang="it-IT" sz="5400" dirty="0">
                  <a:solidFill>
                    <a:srgbClr val="70707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A2F3F5-152E-C043-9959-592189C55E3F}"/>
                </a:ext>
              </a:extLst>
            </p:cNvPr>
            <p:cNvSpPr txBox="1"/>
            <p:nvPr/>
          </p:nvSpPr>
          <p:spPr>
            <a:xfrm>
              <a:off x="1804608" y="7836305"/>
              <a:ext cx="390207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pace Mono" charset="0"/>
                </a:rPr>
                <a:t>AI</a:t>
              </a:r>
              <a:endParaRPr lang="it-IT" sz="4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pace Mon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225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Ermes">
      <a:dk1>
        <a:srgbClr val="000000"/>
      </a:dk1>
      <a:lt1>
        <a:srgbClr val="FFFFFF"/>
      </a:lt1>
      <a:dk2>
        <a:srgbClr val="9A9A9A"/>
      </a:dk2>
      <a:lt2>
        <a:srgbClr val="CECECE"/>
      </a:lt2>
      <a:accent1>
        <a:srgbClr val="00F900"/>
      </a:accent1>
      <a:accent2>
        <a:srgbClr val="000000"/>
      </a:accent2>
      <a:accent3>
        <a:srgbClr val="FFFFFF"/>
      </a:accent3>
      <a:accent4>
        <a:srgbClr val="9A9A9A"/>
      </a:accent4>
      <a:accent5>
        <a:srgbClr val="CECECE"/>
      </a:accent5>
      <a:accent6>
        <a:srgbClr val="767474"/>
      </a:accent6>
      <a:hlink>
        <a:srgbClr val="00F900"/>
      </a:hlink>
      <a:folHlink>
        <a:srgbClr val="00F9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508</Words>
  <Application>Microsoft Office PowerPoint</Application>
  <PresentationFormat>Custom</PresentationFormat>
  <Paragraphs>138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Basis Grotesque</vt:lpstr>
      <vt:lpstr>Helvetica Light</vt:lpstr>
      <vt:lpstr>Helvetica Neue</vt:lpstr>
      <vt:lpstr>Source Sans Pro</vt:lpstr>
      <vt:lpstr>Source Sans Pro SemiBold</vt:lpstr>
      <vt:lpstr>Space Mono</vt:lpstr>
      <vt:lpstr>System Font Regular</vt:lpstr>
      <vt:lpstr>Wingdings</vt:lpstr>
      <vt:lpstr>Zapf Dingbats</vt:lpstr>
      <vt:lpstr>White</vt:lpstr>
      <vt:lpstr>PowerPoint Presentation</vt:lpstr>
      <vt:lpstr>Ermes Cyber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Traverso</dc:creator>
  <cp:lastModifiedBy>DRAGO  IDILIO</cp:lastModifiedBy>
  <cp:revision>17</cp:revision>
  <dcterms:created xsi:type="dcterms:W3CDTF">2020-01-30T08:18:34Z</dcterms:created>
  <dcterms:modified xsi:type="dcterms:W3CDTF">2020-02-07T13:16:34Z</dcterms:modified>
</cp:coreProperties>
</file>