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6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d/P+5vAsKfqgM1OITT2AOGjBE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92" d="100"/>
          <a:sy n="92" d="100"/>
        </p:scale>
        <p:origin x="1188" y="96"/>
      </p:cViewPr>
      <p:guideLst>
        <p:guide orient="horz" pos="2160"/>
        <p:guide pos="3840"/>
        <p:guide orient="horz" pos="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75" tIns="44925" rIns="89875" bIns="44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253086" y="6320357"/>
            <a:ext cx="5737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uoto">
  <p:cSld name="1_Vu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body" idx="1"/>
          </p:nvPr>
        </p:nvSpPr>
        <p:spPr>
          <a:xfrm>
            <a:off x="449180" y="10307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253086" y="6320357"/>
            <a:ext cx="5737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df">
  <p:cSld name="gdf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253086" y="6320357"/>
            <a:ext cx="5737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1919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>
  <p:cSld name="Intestazione sezion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9549" y="0"/>
            <a:ext cx="23724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4"/>
          <p:cNvSpPr/>
          <p:nvPr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EBEB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34"/>
          <p:cNvSpPr/>
          <p:nvPr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642026" y="3429000"/>
            <a:ext cx="917752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818" y="338970"/>
            <a:ext cx="1941576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6600"/>
              </a:buClr>
              <a:buSzPts val="2800"/>
              <a:buFont typeface="Noto Sans Symbols"/>
              <a:buNone/>
              <a:defRPr sz="2800" b="1" i="0" u="none" strike="noStrike" cap="none">
                <a:solidFill>
                  <a:srgbClr val="33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40" name="Google Shape;4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2334" y="6154010"/>
            <a:ext cx="58483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26" y="6003860"/>
            <a:ext cx="757326" cy="75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023" y="6003860"/>
            <a:ext cx="763622" cy="76362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4"/>
          <p:cNvSpPr txBox="1"/>
          <p:nvPr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Sponsored by</a:t>
            </a:r>
            <a:endParaRPr/>
          </a:p>
        </p:txBody>
      </p:sp>
      <p:pic>
        <p:nvPicPr>
          <p:cNvPr id="44" name="Google Shape;44;p34" descr="A close up of a sign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467" y="6167501"/>
            <a:ext cx="3763046" cy="75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482" y="340132"/>
            <a:ext cx="1484984" cy="88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752" y="338970"/>
            <a:ext cx="882372" cy="88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uota">
  <p:cSld name="1_Vuota"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11" name="Google Shape;11;p28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9549" y="0"/>
              <a:ext cx="2372451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3366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s://hackerbit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ing.polito.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mailto:guido.marchetto@polito.it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11" Type="http://schemas.openxmlformats.org/officeDocument/2006/relationships/image" Target="../media/image18.png"/><Relationship Id="rId5" Type="http://schemas.openxmlformats.org/officeDocument/2006/relationships/hyperlink" Target="mailto:marco.aldinucci@unito.it" TargetMode="External"/><Relationship Id="rId10" Type="http://schemas.openxmlformats.org/officeDocument/2006/relationships/image" Target="../media/image55.png"/><Relationship Id="rId4" Type="http://schemas.openxmlformats.org/officeDocument/2006/relationships/hyperlink" Target="mailto:marco.mellia@polito.it" TargetMode="Externa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sldNum" idx="12"/>
          </p:nvPr>
        </p:nvSpPr>
        <p:spPr>
          <a:xfrm>
            <a:off x="253086" y="6320357"/>
            <a:ext cx="5737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6E054-47FD-3646-A84D-A78FECE3B2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0" descr="A close up of text on a white background&#10;&#10;Description generated with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6" r="2339" b="5"/>
          <a:stretch/>
        </p:blipFill>
        <p:spPr>
          <a:xfrm>
            <a:off x="1076261" y="-69509"/>
            <a:ext cx="7534636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3933" y="4366894"/>
            <a:ext cx="2136025" cy="21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endParaRPr/>
          </a:p>
        </p:txBody>
      </p:sp>
      <p:sp>
        <p:nvSpPr>
          <p:cNvPr id="140" name="Google Shape;140;p10"/>
          <p:cNvSpPr txBox="1"/>
          <p:nvPr/>
        </p:nvSpPr>
        <p:spPr>
          <a:xfrm>
            <a:off x="4221792" y="5935264"/>
            <a:ext cx="3377183" cy="85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100"/>
              <a:buFont typeface="Century Gothic"/>
              <a:buNone/>
            </a:pPr>
            <a:r>
              <a:rPr lang="it-IT" sz="51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Software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34" y="291313"/>
            <a:ext cx="10366321" cy="6219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3200"/>
              <a:buFont typeface="Century Gothic"/>
              <a:buNone/>
            </a:pPr>
            <a:r>
              <a:rPr lang="it-IT" sz="3200"/>
              <a:t>SmartData@PoliTO</a:t>
            </a:r>
            <a:endParaRPr sz="3200"/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468276" y="1308479"/>
            <a:ext cx="7110534" cy="326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/>
              <a:t>40 server in 2 racks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 b="1"/>
              <a:t>New cluster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it-IT" sz="2000"/>
              <a:t>1,400+ CPU cores + 4 GPUs (experimental)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it-IT" sz="2000"/>
              <a:t>15 TB di RAM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it-IT" sz="2000" b="1"/>
              <a:t>8 PB </a:t>
            </a:r>
            <a:r>
              <a:rPr lang="it-IT" sz="2000"/>
              <a:t>di raw disk storage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 b="1"/>
              <a:t>2,7 PB di net storage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▪"/>
            </a:pPr>
            <a:r>
              <a:rPr lang="it-IT" sz="2400">
                <a:solidFill>
                  <a:srgbClr val="333333"/>
                </a:solidFill>
              </a:rPr>
              <a:t>50 Gb/s network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/>
              <a:t>Più di 50 GB/s throughput</a:t>
            </a:r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4221792" y="5935264"/>
            <a:ext cx="3377183" cy="85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100"/>
              <a:buFont typeface="Century Gothic"/>
              <a:buNone/>
            </a:pPr>
            <a:r>
              <a:rPr lang="it-IT" sz="51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Hardware</a:t>
            </a:r>
            <a:endParaRPr/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474" y="4529620"/>
            <a:ext cx="2376944" cy="205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253085" y="269308"/>
            <a:ext cx="11358613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Che permette questo cluster?</a:t>
            </a: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1"/>
          </p:nvPr>
        </p:nvSpPr>
        <p:spPr>
          <a:xfrm>
            <a:off x="461043" y="1330959"/>
            <a:ext cx="10465654" cy="352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 b="1"/>
              <a:t>Piattaforma</a:t>
            </a:r>
            <a:r>
              <a:rPr lang="it-IT" sz="2400"/>
              <a:t> specilizzata</a:t>
            </a:r>
            <a:r>
              <a:rPr lang="it-IT" sz="2400" b="1"/>
              <a:t> </a:t>
            </a:r>
            <a:r>
              <a:rPr lang="it-IT" sz="2400"/>
              <a:t>per </a:t>
            </a:r>
            <a:r>
              <a:rPr lang="it-IT" sz="2400" b="1"/>
              <a:t>big data analytics</a:t>
            </a:r>
            <a:endParaRPr sz="2400" b="1"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 b="1"/>
              <a:t>Batch</a:t>
            </a:r>
            <a:r>
              <a:rPr lang="it-IT" sz="2400"/>
              <a:t> processing usando </a:t>
            </a:r>
            <a:r>
              <a:rPr lang="it-IT" sz="2400" b="1"/>
              <a:t>Hadoop </a:t>
            </a:r>
            <a:r>
              <a:rPr lang="it-IT" sz="2400"/>
              <a:t>ecosystem</a:t>
            </a:r>
            <a:endParaRPr sz="2400"/>
          </a:p>
          <a:p>
            <a:pPr marL="800100" lvl="1" indent="-3429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it-IT" sz="2000" b="1"/>
              <a:t>HDFS</a:t>
            </a:r>
            <a:r>
              <a:rPr lang="it-IT" sz="2000"/>
              <a:t>, Yarn, MapReduce,</a:t>
            </a:r>
            <a:r>
              <a:rPr lang="it-IT" sz="2000" b="1"/>
              <a:t> Spark</a:t>
            </a:r>
            <a:r>
              <a:rPr lang="it-IT" sz="2000"/>
              <a:t>, Impala, Kafka, etc.</a:t>
            </a:r>
            <a:endParaRPr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 b="1"/>
              <a:t>JupyterLab</a:t>
            </a:r>
            <a:r>
              <a:rPr lang="it-IT" sz="2400"/>
              <a:t> come piattaforma </a:t>
            </a:r>
            <a:r>
              <a:rPr lang="it-IT" sz="2400" b="1"/>
              <a:t>interattiva</a:t>
            </a:r>
            <a:endParaRPr sz="2000" b="1"/>
          </a:p>
          <a:p>
            <a:pPr marL="457200" lvl="0" indent="-457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sz="2400" b="1"/>
              <a:t>Python</a:t>
            </a:r>
            <a:r>
              <a:rPr lang="it-IT" sz="2400"/>
              <a:t>, Java, R, Scala, etc.</a:t>
            </a:r>
            <a:endParaRPr sz="2000"/>
          </a:p>
        </p:txBody>
      </p:sp>
      <p:sp>
        <p:nvSpPr>
          <p:cNvPr id="160" name="Google Shape;160;p13"/>
          <p:cNvSpPr txBox="1"/>
          <p:nvPr/>
        </p:nvSpPr>
        <p:spPr>
          <a:xfrm>
            <a:off x="4221792" y="5935264"/>
            <a:ext cx="3377183" cy="85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100"/>
              <a:buFont typeface="Century Gothic"/>
              <a:buNone/>
            </a:pPr>
            <a:r>
              <a:rPr lang="it-IT" sz="51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Software</a:t>
            </a: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751" y="4333844"/>
            <a:ext cx="2596123" cy="78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781" y="2218229"/>
            <a:ext cx="1933918" cy="101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399" y="1330959"/>
            <a:ext cx="946150" cy="109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76" y="4622344"/>
            <a:ext cx="894732" cy="88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244" y="4014706"/>
            <a:ext cx="15303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999" y="4512091"/>
            <a:ext cx="1749341" cy="87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980" y="3452070"/>
            <a:ext cx="1425996" cy="5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058" y="4831522"/>
            <a:ext cx="1530350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43" y="5976002"/>
            <a:ext cx="2457432" cy="71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474" y="4529620"/>
            <a:ext cx="2376944" cy="205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888" y="1111825"/>
            <a:ext cx="7429872" cy="5209703"/>
          </a:xfrm>
          <a:prstGeom prst="rect">
            <a:avLst/>
          </a:prstGeom>
          <a:gradFill>
            <a:gsLst>
              <a:gs pos="0">
                <a:srgbClr val="F3F3EF"/>
              </a:gs>
              <a:gs pos="50000">
                <a:srgbClr val="EFEEE8"/>
              </a:gs>
              <a:gs pos="100000">
                <a:srgbClr val="D2D1CD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3959"/>
              <a:buFont typeface="Century Gothic"/>
              <a:buNone/>
            </a:pPr>
            <a:r>
              <a:rPr lang="it-IT" sz="3959"/>
              <a:t>The magic of Big Data technology</a:t>
            </a:r>
            <a:br>
              <a:rPr lang="it-IT" sz="3959"/>
            </a:br>
            <a:endParaRPr sz="395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888" y="1111825"/>
            <a:ext cx="7429872" cy="5209703"/>
          </a:xfrm>
          <a:prstGeom prst="rect">
            <a:avLst/>
          </a:prstGeom>
          <a:gradFill>
            <a:gsLst>
              <a:gs pos="0">
                <a:srgbClr val="F3F3EF"/>
              </a:gs>
              <a:gs pos="50000">
                <a:srgbClr val="EFEEE8"/>
              </a:gs>
              <a:gs pos="100000">
                <a:srgbClr val="D2D1CD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3959"/>
              <a:buFont typeface="Century Gothic"/>
              <a:buNone/>
            </a:pPr>
            <a:r>
              <a:rPr lang="it-IT" sz="3959"/>
              <a:t>The magic of Big Data technology</a:t>
            </a:r>
            <a:br>
              <a:rPr lang="it-IT" sz="3959"/>
            </a:br>
            <a:endParaRPr sz="3959"/>
          </a:p>
        </p:txBody>
      </p:sp>
      <p:pic>
        <p:nvPicPr>
          <p:cNvPr id="183" name="Google Shape;1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8685" y="1135546"/>
            <a:ext cx="7472355" cy="5186693"/>
          </a:xfrm>
          <a:prstGeom prst="rect">
            <a:avLst/>
          </a:prstGeom>
          <a:gradFill>
            <a:gsLst>
              <a:gs pos="0">
                <a:srgbClr val="F3F3EF"/>
              </a:gs>
              <a:gs pos="50000">
                <a:srgbClr val="EFEEE8"/>
              </a:gs>
              <a:gs pos="100000">
                <a:srgbClr val="D2D1CD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AI/DL/ML/BD/DS/IoT/YNI/… today</a:t>
            </a: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65019" y="1825625"/>
            <a:ext cx="5063120" cy="417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-IT"/>
              <a:t>Uno vuole: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/>
              <a:t>Raccogliere dati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/>
              <a:t>Memorizzare dati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/>
              <a:t>Processare dati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/>
              <a:t>Estrarre valore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4834759" y="1825625"/>
            <a:ext cx="6948746" cy="417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it-IT" sz="2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Servono </a:t>
            </a:r>
            <a:r>
              <a:rPr lang="it-IT" sz="2800" b="1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tecnologie</a:t>
            </a:r>
            <a:r>
              <a:rPr lang="it-IT" sz="2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 </a:t>
            </a: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 sz="2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Collezionare i giusti dati</a:t>
            </a: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 sz="2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memorizzare e processare dati</a:t>
            </a: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entury Gothic"/>
              <a:buAutoNum type="arabicPeriod"/>
            </a:pPr>
            <a:r>
              <a:rPr lang="it-IT" sz="2800" b="1" i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Metodologie e algoritmi</a:t>
            </a:r>
            <a:endParaRPr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AutoNum type="arabicPeriod"/>
            </a:pPr>
            <a:r>
              <a:rPr lang="it-IT" sz="2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 scopo (!)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252000" y="324000"/>
            <a:ext cx="11101800" cy="71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Servizi offerti</a:t>
            </a:r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body" idx="1"/>
          </p:nvPr>
        </p:nvSpPr>
        <p:spPr>
          <a:xfrm>
            <a:off x="252000" y="1825625"/>
            <a:ext cx="11610924" cy="420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Utilizzo dell’infrastruttura tramite accesso via Internet</a:t>
            </a:r>
            <a:endParaRPr/>
          </a:p>
          <a:p>
            <a:pPr marL="6270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Esecuzione di programmi,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simulatori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emulatori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 che richiedono grandi </a:t>
            </a:r>
            <a:r>
              <a:rPr lang="it-IT" b="1">
                <a:latin typeface="Arial"/>
                <a:ea typeface="Arial"/>
                <a:cs typeface="Arial"/>
                <a:sym typeface="Arial"/>
              </a:rPr>
              <a:t>capacità di calcolo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Servizi di problem solving 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in ambito AI/DL/ML/BD/DS/IoT/YNI/… 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6270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Data Analysis, Data Modeling, Deep Learning, Anomaly Detection, Predictive Maintenance, …</a:t>
            </a:r>
            <a:endParaRPr/>
          </a:p>
          <a:p>
            <a:pPr marL="6270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stretta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collaborazione </a:t>
            </a:r>
            <a:r>
              <a:rPr lang="it-IT">
                <a:latin typeface="Arial"/>
                <a:ea typeface="Arial"/>
                <a:cs typeface="Arial"/>
                <a:sym typeface="Arial"/>
              </a:rPr>
              <a:t>con docenti e ricercatori </a:t>
            </a:r>
            <a: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del Politecnico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42026" y="1933206"/>
            <a:ext cx="10261105" cy="249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it-IT" b="0"/>
              <a:t>HPC4AI – Polo Politecnico di Torino</a:t>
            </a:r>
            <a:br>
              <a:rPr lang="it-IT" b="0"/>
            </a:br>
            <a:br>
              <a:rPr lang="it-IT" b="0"/>
            </a:br>
            <a:r>
              <a:rPr lang="it-IT">
                <a:solidFill>
                  <a:srgbClr val="C00000"/>
                </a:solidFill>
              </a:rPr>
              <a:t>Intelligenza Artificiale e Big Data:</a:t>
            </a:r>
            <a:br>
              <a:rPr lang="it-IT">
                <a:solidFill>
                  <a:srgbClr val="C00000"/>
                </a:solidFill>
              </a:rPr>
            </a:br>
            <a:r>
              <a:rPr lang="it-IT">
                <a:solidFill>
                  <a:srgbClr val="C00000"/>
                </a:solidFill>
              </a:rPr>
              <a:t>		opportunità e servizi al Politecnico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5914766" y="4778431"/>
            <a:ext cx="5180649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2800"/>
              <a:buNone/>
            </a:pPr>
            <a:r>
              <a:rPr lang="it-IT"/>
              <a:t>Marco Mellia</a:t>
            </a:r>
            <a:endParaRPr/>
          </a:p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715" y="1249131"/>
            <a:ext cx="1985416" cy="252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82468" y="875489"/>
            <a:ext cx="3895260" cy="52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</a:pPr>
            <a:r>
              <a:rPr lang="it-IT"/>
              <a:t>Is this new?</a:t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9546170" y="5851706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https://hackerbits.com</a:t>
            </a:r>
            <a:r>
              <a:rPr lang="it-IT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pic>
        <p:nvPicPr>
          <p:cNvPr id="211" name="Google Shape;211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3" y="875489"/>
            <a:ext cx="6519422" cy="523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371474" y="702375"/>
            <a:ext cx="11478655" cy="6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it-IT" b="1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Intelligenza Artificiale, Big Data e HPC:</a:t>
            </a:r>
            <a:br>
              <a:rPr lang="it-IT" b="1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it-IT" b="1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				</a:t>
            </a:r>
            <a:r>
              <a:rPr lang="it-IT" b="1" dirty="0" err="1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opportunita</a:t>
            </a:r>
            <a:r>
              <a:rPr lang="it-IT" b="1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̀ e servizi al Politecnico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 dirty="0">
              <a:solidFill>
                <a:srgbClr val="FF163D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 dirty="0">
              <a:solidFill>
                <a:srgbClr val="FF163D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dirty="0">
              <a:latin typeface="+mn-l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10.00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Saluti Istituzionali e apertura lavori - Stefano </a:t>
            </a:r>
            <a:r>
              <a:rPr lang="it-IT" sz="1800" b="1" dirty="0" err="1">
                <a:latin typeface="+mn-lt"/>
                <a:ea typeface="Arial"/>
                <a:cs typeface="Arial"/>
                <a:sym typeface="Arial"/>
              </a:rPr>
              <a:t>Corgnati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Vice Rettore per la Ricerca del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PoliTO</a:t>
            </a:r>
            <a:endParaRPr sz="1800" dirty="0">
              <a:latin typeface="+mn-l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10.15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Intelligenza Artificiale: prospettiva e opportunità delle imprese, Barbara </a:t>
            </a:r>
            <a:r>
              <a:rPr lang="it-IT" sz="1800" b="1" dirty="0" err="1">
                <a:latin typeface="+mn-lt"/>
                <a:ea typeface="Arial"/>
                <a:cs typeface="Arial"/>
                <a:sym typeface="Arial"/>
              </a:rPr>
              <a:t>Pralio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, Torino Wireless </a:t>
            </a:r>
            <a:endParaRPr sz="1800" dirty="0">
              <a:latin typeface="+mn-l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10.40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Intelligenza Artificiale e Big Data in </a:t>
            </a:r>
            <a:r>
              <a:rPr lang="it-IT" sz="1800" b="1" dirty="0" err="1">
                <a:latin typeface="+mn-lt"/>
                <a:ea typeface="Arial"/>
                <a:cs typeface="Arial"/>
                <a:sym typeface="Arial"/>
              </a:rPr>
              <a:t>practice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, Elena </a:t>
            </a:r>
            <a:r>
              <a:rPr lang="it-IT" sz="1800" b="1" dirty="0" err="1">
                <a:latin typeface="+mn-lt"/>
                <a:ea typeface="Arial"/>
                <a:cs typeface="Arial"/>
                <a:sym typeface="Arial"/>
              </a:rPr>
              <a:t>Baralis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PoliTO</a:t>
            </a:r>
            <a:endParaRPr sz="1800" dirty="0">
              <a:latin typeface="+mn-l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11.10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 Use case - la parola alle aziende</a:t>
            </a:r>
            <a:br>
              <a:rPr lang="it-IT" sz="1800" b="1" dirty="0">
                <a:latin typeface="+mn-lt"/>
                <a:ea typeface="Arial"/>
                <a:cs typeface="Arial"/>
                <a:sym typeface="Arial"/>
              </a:rPr>
            </a:br>
            <a:br>
              <a:rPr lang="it-IT" sz="1800" dirty="0">
                <a:latin typeface="+mn-lt"/>
                <a:ea typeface="Arial"/>
                <a:cs typeface="Arial"/>
                <a:sym typeface="Arial"/>
              </a:rPr>
            </a:br>
            <a:r>
              <a:rPr lang="it-IT" sz="1800" i="1" dirty="0">
                <a:latin typeface="+mn-lt"/>
                <a:ea typeface="Arial"/>
                <a:cs typeface="Arial"/>
                <a:sym typeface="Arial"/>
              </a:rPr>
              <a:t>Usare gli open data per mappare efficienza energetica di quartieri - il caso di Edison</a:t>
            </a:r>
            <a:r>
              <a:rPr lang="it-IT" sz="1800" b="1" i="1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Tania </a:t>
            </a:r>
            <a:r>
              <a:rPr lang="it-IT" sz="1800" b="1" dirty="0" err="1">
                <a:latin typeface="+mn-lt"/>
                <a:ea typeface="Arial"/>
                <a:cs typeface="Arial"/>
                <a:sym typeface="Arial"/>
              </a:rPr>
              <a:t>Cerquitelli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PoliTo</a:t>
            </a:r>
            <a:br>
              <a:rPr lang="it-IT" sz="1800" dirty="0">
                <a:latin typeface="+mn-lt"/>
                <a:ea typeface="Arial"/>
                <a:cs typeface="Arial"/>
                <a:sym typeface="Arial"/>
              </a:rPr>
            </a:br>
            <a:r>
              <a:rPr lang="it-IT" sz="1800" i="1" dirty="0">
                <a:latin typeface="+mn-lt"/>
                <a:ea typeface="Arial"/>
                <a:cs typeface="Arial"/>
                <a:sym typeface="Arial"/>
              </a:rPr>
              <a:t>Progettare Analytics per supporto alla gestione di flotte di veicoli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Lucia Salvatori,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Tierra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Telematics</a:t>
            </a:r>
            <a:br>
              <a:rPr lang="it-IT" sz="1800" dirty="0">
                <a:latin typeface="+mn-lt"/>
                <a:ea typeface="Arial"/>
                <a:cs typeface="Arial"/>
                <a:sym typeface="Arial"/>
              </a:rPr>
            </a:br>
            <a:r>
              <a:rPr lang="it-IT" sz="1800" i="1" dirty="0" err="1">
                <a:latin typeface="+mn-lt"/>
                <a:ea typeface="Arial"/>
                <a:cs typeface="Arial"/>
                <a:sym typeface="Arial"/>
              </a:rPr>
              <a:t>Potenzialita</a:t>
            </a:r>
            <a:r>
              <a:rPr lang="it-IT" sz="1800" i="1" dirty="0">
                <a:latin typeface="+mn-lt"/>
                <a:ea typeface="Arial"/>
                <a:cs typeface="Arial"/>
                <a:sym typeface="Arial"/>
              </a:rPr>
              <a:t>̀ del calcolo parallelo nelle simulazioni </a:t>
            </a:r>
            <a:r>
              <a:rPr lang="it-IT" sz="1800" i="1" dirty="0" err="1">
                <a:latin typeface="+mn-lt"/>
                <a:ea typeface="Arial"/>
                <a:cs typeface="Arial"/>
                <a:sym typeface="Arial"/>
              </a:rPr>
              <a:t>aeroacustiche</a:t>
            </a:r>
            <a:r>
              <a:rPr lang="it-IT" sz="1800" i="1" dirty="0">
                <a:latin typeface="+mn-lt"/>
                <a:ea typeface="Arial"/>
                <a:cs typeface="Arial"/>
                <a:sym typeface="Arial"/>
              </a:rPr>
              <a:t> 3D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Andrea Bianco,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Powertech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Engineering</a:t>
            </a:r>
            <a:br>
              <a:rPr lang="it-IT" sz="1800" dirty="0">
                <a:latin typeface="+mn-lt"/>
                <a:ea typeface="Arial"/>
                <a:cs typeface="Arial"/>
                <a:sym typeface="Arial"/>
              </a:rPr>
            </a:br>
            <a:r>
              <a:rPr lang="it-IT" sz="1800" i="1" dirty="0">
                <a:latin typeface="+mn-lt"/>
                <a:ea typeface="Arial"/>
                <a:cs typeface="Arial"/>
                <a:sym typeface="Arial"/>
              </a:rPr>
              <a:t>AI in AWS per una Startup - il Buono, il Brutto e il Cattivo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,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Stefano Traverso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, Ermes Cyber Security</a:t>
            </a:r>
            <a:br>
              <a:rPr lang="it-IT" sz="1800" dirty="0">
                <a:latin typeface="+mn-lt"/>
                <a:ea typeface="Arial"/>
                <a:cs typeface="Arial"/>
                <a:sym typeface="Arial"/>
              </a:rPr>
            </a:br>
            <a:endParaRPr sz="1800" dirty="0">
              <a:latin typeface="+mn-l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12.00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La ricerca e i servizi di HPC4AI, Marco Mellia, 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coordinatore del polo </a:t>
            </a:r>
            <a:r>
              <a:rPr lang="it-IT" sz="1800" dirty="0" err="1">
                <a:latin typeface="+mn-lt"/>
                <a:ea typeface="Arial"/>
                <a:cs typeface="Arial"/>
                <a:sym typeface="Arial"/>
              </a:rPr>
              <a:t>PoliTO</a:t>
            </a: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 di HPC4AI </a:t>
            </a:r>
            <a:endParaRPr sz="1800" dirty="0">
              <a:latin typeface="+mn-l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dirty="0">
                <a:latin typeface="+mn-lt"/>
                <a:ea typeface="Arial"/>
                <a:cs typeface="Arial"/>
                <a:sym typeface="Arial"/>
              </a:rPr>
              <a:t>12.20 </a:t>
            </a:r>
            <a:r>
              <a:rPr lang="it-IT" sz="1800" b="1" dirty="0">
                <a:latin typeface="+mn-lt"/>
                <a:ea typeface="Arial"/>
                <a:cs typeface="Arial"/>
                <a:sym typeface="Arial"/>
              </a:rPr>
              <a:t>Networking lunch </a:t>
            </a:r>
            <a:endParaRPr sz="1800" dirty="0">
              <a:latin typeface="+mn-lt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+mn-lt"/>
            </a:endParaRPr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</a:pPr>
            <a:r>
              <a:rPr lang="it-IT" dirty="0"/>
              <a:t>Programma della giornata</a:t>
            </a:r>
            <a:endParaRPr dirty="0"/>
          </a:p>
        </p:txBody>
      </p:sp>
      <p:sp>
        <p:nvSpPr>
          <p:cNvPr id="60" name="Google Shape;60;p2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449180" y="10307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Viviamo in la rivoluzione dei dati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Raccogliere / memorizzare / processare dati è facile…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lang="it-IT" b="1">
                <a:solidFill>
                  <a:srgbClr val="C00000"/>
                </a:solidFill>
              </a:rPr>
              <a:t>Estrarre il Valore dai dati è la vera complessità</a:t>
            </a:r>
            <a:endParaRPr b="1">
              <a:solidFill>
                <a:srgbClr val="C00000"/>
              </a:solidFill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 b="1"/>
              <a:t>Non credere al prestigiatore – niente bacchetta di Harry Potter</a:t>
            </a:r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</a:pPr>
            <a:r>
              <a:rPr lang="it-IT"/>
              <a:t>Open issues</a:t>
            </a:r>
            <a:endParaRPr/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53" y="3042848"/>
            <a:ext cx="5186995" cy="2915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1" descr="google-flu-trends-interface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90" y="1228258"/>
            <a:ext cx="5234762" cy="3837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1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Google Flu trends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body" idx="1"/>
          </p:nvPr>
        </p:nvSpPr>
        <p:spPr>
          <a:xfrm>
            <a:off x="5720576" y="1411774"/>
            <a:ext cx="5412493" cy="280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February 2010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Detected flu outbreak two weeks ahead of CDC data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Based on the analysis of Google search queries</a:t>
            </a:r>
            <a:endParaRPr/>
          </a:p>
        </p:txBody>
      </p:sp>
      <p:pic>
        <p:nvPicPr>
          <p:cNvPr id="226" name="Google Shape;226;p21" descr="cha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988" y="3905716"/>
            <a:ext cx="59340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>
                <a:solidFill>
                  <a:srgbClr val="5A5A5A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sz="1200">
              <a:solidFill>
                <a:srgbClr val="5A5A5A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2243988" y="3039402"/>
            <a:ext cx="7877434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8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Discontinued</a:t>
            </a:r>
            <a:r>
              <a:rPr lang="it-IT" sz="88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!</a:t>
            </a:r>
            <a:endParaRPr sz="28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371" y="1395840"/>
            <a:ext cx="3717560" cy="97586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</a:pPr>
            <a:r>
              <a:rPr lang="it-IT"/>
              <a:t>Is it for free?</a:t>
            </a:r>
            <a:endParaRPr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49" y="2707378"/>
            <a:ext cx="5436093" cy="30578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523" y="1176554"/>
            <a:ext cx="5793047" cy="4305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7" name="Google Shape;237;p22"/>
          <p:cNvSpPr/>
          <p:nvPr/>
        </p:nvSpPr>
        <p:spPr>
          <a:xfrm>
            <a:off x="6759019" y="4930219"/>
            <a:ext cx="2432115" cy="551785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/>
          <p:nvPr/>
        </p:nvSpPr>
        <p:spPr>
          <a:xfrm>
            <a:off x="7651765" y="-273869"/>
            <a:ext cx="1538184" cy="1597965"/>
          </a:xfrm>
          <a:prstGeom prst="ellipse">
            <a:avLst/>
          </a:prstGeom>
          <a:solidFill>
            <a:srgbClr val="E7B2B9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67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30+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PhD students</a:t>
            </a:r>
            <a:endParaRPr sz="1600"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Che cosa offriamo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9249442" y="-273869"/>
            <a:ext cx="1538184" cy="1597965"/>
          </a:xfrm>
          <a:prstGeom prst="ellipse">
            <a:avLst/>
          </a:prstGeom>
          <a:solidFill>
            <a:srgbClr val="E7B2B9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267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30+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Professors</a:t>
            </a:r>
            <a:endParaRPr sz="1600"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23"/>
          <p:cNvGrpSpPr/>
          <p:nvPr/>
        </p:nvGrpSpPr>
        <p:grpSpPr>
          <a:xfrm>
            <a:off x="18275" y="1037303"/>
            <a:ext cx="12735678" cy="5455572"/>
            <a:chOff x="18275" y="1037303"/>
            <a:chExt cx="12735678" cy="5455572"/>
          </a:xfrm>
        </p:grpSpPr>
        <p:pic>
          <p:nvPicPr>
            <p:cNvPr id="246" name="Google Shape;246;p2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75" y="1154570"/>
              <a:ext cx="4110610" cy="4857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4252" y="1037303"/>
              <a:ext cx="4714096" cy="5455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9207" y="1037303"/>
              <a:ext cx="4594746" cy="51937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76697" y="1070604"/>
            <a:ext cx="13266215" cy="518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Computing@PoliTO</a:t>
            </a:r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body"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HPC4AI è un progetto Infra-P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Fase-1: Regione Piemonte co-finanzia la costruzione di ”infrastrutture di ricercar aperte”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Fase-2: le aziende possono accedere alle infrastrutture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Open call attiva – “</a:t>
            </a:r>
            <a:r>
              <a:rPr lang="it-IT" b="1"/>
              <a:t>Bando VIR</a:t>
            </a:r>
            <a:r>
              <a:rPr lang="it-IT"/>
              <a:t>” – Voucher Infrastutture di Ricerca</a:t>
            </a:r>
            <a:endParaRPr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Razionale: supportare PMI piemontesi per accedere a </a:t>
            </a:r>
            <a:r>
              <a:rPr lang="it-IT" b="1">
                <a:solidFill>
                  <a:srgbClr val="C00000"/>
                </a:solidFill>
              </a:rPr>
              <a:t>infrastrutture di ricerca di eccellenza</a:t>
            </a:r>
            <a:endParaRPr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56" name="Google Shape;256;p24" descr="A picture containing clock, drawing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3547" y="1073153"/>
            <a:ext cx="2248377" cy="65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Il bando VIR</a:t>
            </a:r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body" idx="1"/>
          </p:nvPr>
        </p:nvSpPr>
        <p:spPr>
          <a:xfrm>
            <a:off x="665018" y="1825625"/>
            <a:ext cx="10698480" cy="184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A sportello – dal 29/7/2019 al </a:t>
            </a:r>
            <a:r>
              <a:rPr lang="it-IT" b="1">
                <a:solidFill>
                  <a:srgbClr val="C00000"/>
                </a:solidFill>
              </a:rPr>
              <a:t>31/12/2020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19MEuros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70% del finanaziamento rimborsato da Regione Piemonte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Si - l’azienza mette il 30% del costo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Riservato a PMI (&lt;250 employees &amp; &lt; 50ME turnover)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In Piemonte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Dimensione minima: 20kE (28.5kE total costs)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Dimensione massima: 200kE (285kE total costs)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Perché è interessante?</a:t>
            </a:r>
            <a:endParaRPr/>
          </a:p>
        </p:txBody>
      </p:sp>
      <p:sp>
        <p:nvSpPr>
          <p:cNvPr id="268" name="Google Shape;268;p26"/>
          <p:cNvSpPr txBox="1">
            <a:spLocks noGrp="1"/>
          </p:cNvSpPr>
          <p:nvPr>
            <p:ph type="body" idx="1"/>
          </p:nvPr>
        </p:nvSpPr>
        <p:spPr>
          <a:xfrm>
            <a:off x="665018" y="1825625"/>
            <a:ext cx="10871662" cy="184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HPC4AI è una “infrastruttura di ricerca”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Per AI/DL/ML/BD/DS/IoT/YNI/…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Esempi di servizi / progetti: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Vorrei </a:t>
            </a:r>
            <a:r>
              <a:rPr lang="it-IT" b="1"/>
              <a:t>accedere</a:t>
            </a:r>
            <a:r>
              <a:rPr lang="it-IT"/>
              <a:t> a grandi capacità di calcolo per …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Vorrei </a:t>
            </a:r>
            <a:r>
              <a:rPr lang="it-IT" b="1"/>
              <a:t>esplorare</a:t>
            </a:r>
            <a:r>
              <a:rPr lang="it-IT"/>
              <a:t> l’uso di …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Vorrei </a:t>
            </a:r>
            <a:r>
              <a:rPr lang="it-IT" b="1"/>
              <a:t>far crescere </a:t>
            </a:r>
            <a:r>
              <a:rPr lang="it-IT"/>
              <a:t>delle persone esperte in …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Vorrei </a:t>
            </a:r>
            <a:r>
              <a:rPr lang="it-IT" b="1"/>
              <a:t>collaborare</a:t>
            </a:r>
            <a:r>
              <a:rPr lang="it-IT"/>
              <a:t> su un problema di ricerca su …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Char char="▪"/>
            </a:pPr>
            <a:r>
              <a:rPr lang="it-IT" b="1" u="sng">
                <a:solidFill>
                  <a:srgbClr val="C00000"/>
                </a:solidFill>
                <a:hlinkClick r:id="rId3"/>
              </a:rPr>
              <a:t>computing.polito.it </a:t>
            </a:r>
            <a:r>
              <a:rPr lang="it-IT"/>
              <a:t>per dettagli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Ci sono “</a:t>
            </a:r>
            <a:r>
              <a:rPr lang="it-IT" b="1"/>
              <a:t>esempi</a:t>
            </a:r>
            <a:r>
              <a:rPr lang="it-IT"/>
              <a:t>” di collaborazioni e costi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▪"/>
            </a:pPr>
            <a:r>
              <a:rPr lang="it-IT" b="1">
                <a:solidFill>
                  <a:srgbClr val="C00000"/>
                </a:solidFill>
              </a:rPr>
              <a:t>Venite a parlarci se interessati!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>
            <a:spLocks noGrp="1"/>
          </p:cNvSpPr>
          <p:nvPr>
            <p:ph type="title"/>
          </p:nvPr>
        </p:nvSpPr>
        <p:spPr>
          <a:xfrm>
            <a:off x="252000" y="324000"/>
            <a:ext cx="11101800" cy="71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Responsabili</a:t>
            </a:r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body" idx="1"/>
          </p:nvPr>
        </p:nvSpPr>
        <p:spPr>
          <a:xfrm>
            <a:off x="252000" y="1825625"/>
            <a:ext cx="11101800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Prof. Guido Marchetto – </a:t>
            </a:r>
            <a:r>
              <a:rPr lang="it-IT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guido.marchetto@polito.it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marL="6270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Responsabile HPC Politecnico di Torino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Prof. Marco Mellia – </a:t>
            </a:r>
            <a:r>
              <a:rPr lang="it-IT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marco.mellia@polito.it</a:t>
            </a:r>
            <a:r>
              <a:rPr lang="it-IT" i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627063" lvl="0" indent="-3603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>
                <a:latin typeface="Arial"/>
                <a:ea typeface="Arial"/>
                <a:cs typeface="Arial"/>
                <a:sym typeface="Arial"/>
              </a:rPr>
              <a:t>Responsabile SmartData Politecnico di Torino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it-IT" sz="2000">
                <a:latin typeface="Arial"/>
                <a:ea typeface="Arial"/>
                <a:cs typeface="Arial"/>
                <a:sym typeface="Arial"/>
              </a:rPr>
              <a:t>Prof. Marco Aldinucci – </a:t>
            </a:r>
            <a:r>
              <a:rPr lang="it-IT" sz="2000" i="1" u="sng">
                <a:solidFill>
                  <a:schemeClr val="hlink"/>
                </a:solidFill>
                <a:hlinkClick r:id="rId5"/>
              </a:rPr>
              <a:t>marco.aldinucci@unito.it</a:t>
            </a:r>
            <a:endParaRPr sz="2000" i="1"/>
          </a:p>
        </p:txBody>
      </p:sp>
      <p:pic>
        <p:nvPicPr>
          <p:cNvPr id="275" name="Google Shape;275;p2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759" y="915737"/>
            <a:ext cx="1234915" cy="164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023" y="917205"/>
            <a:ext cx="1623181" cy="162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759" y="2658728"/>
            <a:ext cx="1266278" cy="179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2037" y="2658728"/>
            <a:ext cx="1799448" cy="179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7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571" y="4352179"/>
            <a:ext cx="4630033" cy="309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84463"/>
            <a:ext cx="12192000" cy="843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"/>
          <p:cNvSpPr txBox="1">
            <a:spLocks noGrp="1"/>
          </p:cNvSpPr>
          <p:nvPr>
            <p:ph type="body" idx="1"/>
          </p:nvPr>
        </p:nvSpPr>
        <p:spPr>
          <a:xfrm>
            <a:off x="449180" y="1030706"/>
            <a:ext cx="10972800" cy="521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Intelligenza Artificiale, Big Data e HPC:</a:t>
            </a:r>
            <a:b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			opportunità e servizi al Politecnico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>
              <a:solidFill>
                <a:srgbClr val="FF1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b="1">
              <a:solidFill>
                <a:srgbClr val="FF16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10.00 Saluti Istituzionali e apertura lavori - Stefano Corgnati, 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Vice Rettore per la Ricerca del PoliTO</a:t>
            </a:r>
            <a:endParaRPr sz="900"/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10.15 “Intelligenza Artificiale: prospettiva e opportunità delle imprese”, Chiara Ferroni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, Torino Wireless </a:t>
            </a:r>
            <a:endParaRPr sz="900"/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10.40 “Intelligenza Artificiale e Big Data in practice”, Elena Baralis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, Politecnico di Torino </a:t>
            </a:r>
            <a:endParaRPr sz="900"/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11.10 Use case - la parola alle aziende</a:t>
            </a:r>
            <a:br>
              <a:rPr lang="it-IT" sz="1800" b="1">
                <a:latin typeface="Arial"/>
                <a:ea typeface="Arial"/>
                <a:cs typeface="Arial"/>
                <a:sym typeface="Arial"/>
              </a:rPr>
            </a:b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latin typeface="Arial"/>
                <a:ea typeface="Arial"/>
                <a:cs typeface="Arial"/>
                <a:sym typeface="Arial"/>
              </a:rPr>
              <a:t>“Usare gli open data per mappare efficienza energetica di quartieri - il caso di Edison”</a:t>
            </a: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 Tania Cerquitelli, 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PoliTo</a:t>
            </a: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latin typeface="Arial"/>
                <a:ea typeface="Arial"/>
                <a:cs typeface="Arial"/>
                <a:sym typeface="Arial"/>
              </a:rPr>
              <a:t>“Progettare Analytics per supporto alla gestione di flotte di veicoli”, </a:t>
            </a: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Lucia Salvatori, 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Tierra Telematics</a:t>
            </a: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latin typeface="Arial"/>
                <a:ea typeface="Arial"/>
                <a:cs typeface="Arial"/>
                <a:sym typeface="Arial"/>
              </a:rPr>
              <a:t>“Potenzialità del calcolo parallelo nelle simulazioni aeroacustiche 3D”, </a:t>
            </a: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Andrea Bianco, 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Powertech Engineering</a:t>
            </a: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latin typeface="Arial"/>
                <a:ea typeface="Arial"/>
                <a:cs typeface="Arial"/>
                <a:sym typeface="Arial"/>
              </a:rPr>
              <a:t>“AI in AWS per una Startup - Il Buono, Il Brutto e Il Cattivo”, </a:t>
            </a: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Stefano Traverso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, Ermes Cyber Security</a:t>
            </a:r>
            <a:br>
              <a:rPr lang="it-IT" sz="1800">
                <a:latin typeface="Arial"/>
                <a:ea typeface="Arial"/>
                <a:cs typeface="Arial"/>
                <a:sym typeface="Arial"/>
              </a:rPr>
            </a:br>
            <a:endParaRPr sz="900"/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12.00 “La ricerca e i servizi di HPC4AI”, Marco Mellia, </a:t>
            </a:r>
            <a:r>
              <a:rPr lang="it-IT" sz="1800">
                <a:latin typeface="Arial"/>
                <a:ea typeface="Arial"/>
                <a:cs typeface="Arial"/>
                <a:sym typeface="Arial"/>
              </a:rPr>
              <a:t>coordinatore del polo al Politecnico di Torino di HPC4AI </a:t>
            </a:r>
            <a:endParaRPr sz="900"/>
          </a:p>
          <a:p>
            <a:pPr marL="45720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it-IT" sz="1800" b="1">
                <a:latin typeface="Arial"/>
                <a:ea typeface="Arial"/>
                <a:cs typeface="Arial"/>
                <a:sym typeface="Arial"/>
              </a:rPr>
              <a:t>12.20 Networking lunch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82443" y="274638"/>
            <a:ext cx="10395284" cy="22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</a:pPr>
            <a:r>
              <a:rPr lang="it-IT"/>
              <a:t>Programma della giornata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sldNum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252000" y="1444625"/>
            <a:ext cx="9730200" cy="453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/>
              <a:t>Progetto congiunto tra Politecnico di Torino e l’Università degli Studi di Torino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Char char="▪"/>
            </a:pPr>
            <a:r>
              <a:rPr lang="it-IT" b="1">
                <a:solidFill>
                  <a:srgbClr val="C00000"/>
                </a:solidFill>
              </a:rPr>
              <a:t>4.5 M EUR</a:t>
            </a:r>
            <a:r>
              <a:rPr lang="it-IT">
                <a:solidFill>
                  <a:srgbClr val="C00000"/>
                </a:solidFill>
              </a:rPr>
              <a:t> </a:t>
            </a:r>
            <a:r>
              <a:rPr lang="it-IT"/>
              <a:t>per realizzazione di infrastruttura di calcolo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Per AI/DL/ML/BD/DS/IoT/YNI/…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 b="1"/>
              <a:t>Centro </a:t>
            </a:r>
            <a:r>
              <a:rPr lang="it-IT" b="1">
                <a:solidFill>
                  <a:srgbClr val="C00000"/>
                </a:solidFill>
              </a:rPr>
              <a:t>HPC@PoliTO</a:t>
            </a:r>
            <a:endParaRPr b="1">
              <a:solidFill>
                <a:srgbClr val="C00000"/>
              </a:solidFill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Esperienza pluriennale nel campo dell’HPC e diversi progetti di ricerca internazionali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</a:pPr>
            <a:r>
              <a:rPr lang="it-IT" b="1"/>
              <a:t>Centro </a:t>
            </a:r>
            <a:r>
              <a:rPr lang="it-IT" b="1">
                <a:solidFill>
                  <a:srgbClr val="C00000"/>
                </a:solidFill>
              </a:rPr>
              <a:t>SmartData@PoliTO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it-IT"/>
              <a:t>Competenze multidisciplinari nel campo dei Big Data, dell’Intelligenza Artificiale e del Machine Learning</a:t>
            </a:r>
            <a:endParaRPr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2848431"/>
            <a:ext cx="14224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2200" y="4495902"/>
            <a:ext cx="14224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207" y="1474344"/>
            <a:ext cx="2523872" cy="114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 descr="A picture containing clock, drawing&#10;&#10;Description automatically generated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344126"/>
            <a:ext cx="2248377" cy="65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2674463"/>
            <a:ext cx="1422400" cy="189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199" y="4417454"/>
            <a:ext cx="1458525" cy="207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440575" y="147507"/>
            <a:ext cx="92021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000"/>
              <a:buFont typeface="Century Gothic"/>
              <a:buNone/>
            </a:pPr>
            <a:r>
              <a:rPr lang="it-IT" sz="4000"/>
              <a:t>HPC4AI</a:t>
            </a:r>
            <a:r>
              <a:rPr lang="it-IT" sz="6000">
                <a:solidFill>
                  <a:srgbClr val="4C4C4C"/>
                </a:solidFill>
              </a:rPr>
              <a:t> </a:t>
            </a:r>
            <a:r>
              <a:rPr lang="it-IT" sz="4000"/>
              <a:t>@ Polito</a:t>
            </a:r>
            <a:endParaRPr sz="4000"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252000" y="1444625"/>
            <a:ext cx="9730200" cy="453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it-IT" sz="2800"/>
              <a:t>Progetto congiunto tra Politecnico di Torino e l’Università degli Studi di Torino</a:t>
            </a:r>
            <a:endParaRPr/>
          </a:p>
          <a:p>
            <a:pPr marL="904875" lvl="0" indent="-4476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▪"/>
            </a:pPr>
            <a:r>
              <a:rPr lang="it-IT" b="1">
                <a:solidFill>
                  <a:srgbClr val="C00000"/>
                </a:solidFill>
              </a:rPr>
              <a:t>4.5 M EUR</a:t>
            </a:r>
            <a:r>
              <a:rPr lang="it-IT">
                <a:solidFill>
                  <a:srgbClr val="C00000"/>
                </a:solidFill>
              </a:rPr>
              <a:t> </a:t>
            </a:r>
            <a:r>
              <a:rPr lang="it-IT"/>
              <a:t>per acquisto di infrastrutture di calcolo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it-IT" b="1"/>
              <a:t>Centro </a:t>
            </a:r>
            <a:r>
              <a:rPr lang="it-IT" b="1">
                <a:solidFill>
                  <a:srgbClr val="C00000"/>
                </a:solidFill>
              </a:rPr>
              <a:t>HPC@PoliTO</a:t>
            </a:r>
            <a:endParaRPr/>
          </a:p>
          <a:p>
            <a:pPr marL="723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it-IT"/>
              <a:t>Esperienza pluriennale nel campo dell’HPC e diversi progetti di ricerca internazionali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it-IT" b="1"/>
              <a:t>Centro </a:t>
            </a:r>
            <a:r>
              <a:rPr lang="it-IT" b="1">
                <a:solidFill>
                  <a:srgbClr val="C00000"/>
                </a:solidFill>
              </a:rPr>
              <a:t>SmartData@PoliTO</a:t>
            </a:r>
            <a:endParaRPr/>
          </a:p>
          <a:p>
            <a:pPr marL="7239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it-IT"/>
              <a:t>Competenze multidisciplinari nel campo dei Big Data, dell’Intelligenza Artificiale e del Machine Learning</a:t>
            </a: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ldNum" idx="12"/>
          </p:nvPr>
        </p:nvSpPr>
        <p:spPr>
          <a:xfrm>
            <a:off x="542540" y="6492875"/>
            <a:ext cx="508322" cy="365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E51829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1" i="0" u="none" strike="noStrike" cap="none">
              <a:solidFill>
                <a:srgbClr val="E518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560" y="2999173"/>
            <a:ext cx="14224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2200" y="4495902"/>
            <a:ext cx="14224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3909" y="147507"/>
            <a:ext cx="2523872" cy="114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84463"/>
            <a:ext cx="12192000" cy="843646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-1" y="3270040"/>
            <a:ext cx="12192000" cy="2773478"/>
          </a:xfrm>
          <a:prstGeom prst="rect">
            <a:avLst/>
          </a:prstGeom>
          <a:solidFill>
            <a:srgbClr val="FFFFFF">
              <a:alpha val="65490"/>
            </a:srgbClr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sldNum" idx="12"/>
          </p:nvPr>
        </p:nvSpPr>
        <p:spPr>
          <a:xfrm>
            <a:off x="542540" y="6492875"/>
            <a:ext cx="508322" cy="365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E51829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1" i="0" u="none" strike="noStrike" cap="none">
              <a:solidFill>
                <a:srgbClr val="E518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 descr="A picture containing circui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/>
        </p:nvSpPr>
        <p:spPr>
          <a:xfrm>
            <a:off x="0" y="-5877"/>
            <a:ext cx="12192000" cy="1663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542540" y="6492875"/>
            <a:ext cx="508322" cy="365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1" u="none">
                <a:solidFill>
                  <a:srgbClr val="E5182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1" u="none">
              <a:solidFill>
                <a:srgbClr val="E518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7" descr="A picture containing circuit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 txBox="1"/>
          <p:nvPr/>
        </p:nvSpPr>
        <p:spPr>
          <a:xfrm>
            <a:off x="8511652" y="3610080"/>
            <a:ext cx="3004073" cy="17620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 @ PoliTO</a:t>
            </a:r>
            <a:endParaRPr sz="1800"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1500 CPU cores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 TB RAM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400 TB storage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Generic virtual machines</a:t>
            </a:r>
            <a:endParaRPr/>
          </a:p>
        </p:txBody>
      </p:sp>
      <p:pic>
        <p:nvPicPr>
          <p:cNvPr id="109" name="Google Shape;109;p7" descr="A close up of a logo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9273" y="3015778"/>
            <a:ext cx="390399" cy="5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5824515" y="424799"/>
            <a:ext cx="3509985" cy="21027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HPC @ PoliTO</a:t>
            </a:r>
            <a:endParaRPr sz="1800"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2900 CPU cores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 TB RAM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 V100 GPUs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 Gb/s InfiniBand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High-performance computing</a:t>
            </a:r>
            <a:endParaRPr/>
          </a:p>
        </p:txBody>
      </p:sp>
      <p:pic>
        <p:nvPicPr>
          <p:cNvPr id="111" name="Google Shape;111;p7" descr="A close up of a logo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716" y="2421476"/>
            <a:ext cx="390399" cy="594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/>
          <p:nvPr/>
        </p:nvSpPr>
        <p:spPr>
          <a:xfrm>
            <a:off x="2189458" y="1198798"/>
            <a:ext cx="2428778" cy="21027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SmartData @ PoliTO</a:t>
            </a:r>
            <a:endParaRPr sz="1800" b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1400+ CPU cores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 TB RAM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PB storage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▪"/>
            </a:pPr>
            <a:r>
              <a:rPr lang="it-IT" sz="18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 Gb/s network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processing</a:t>
            </a:r>
            <a:endParaRPr/>
          </a:p>
        </p:txBody>
      </p:sp>
      <p:pic>
        <p:nvPicPr>
          <p:cNvPr id="113" name="Google Shape;113;p7" descr="A close up of a logo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836" y="587775"/>
            <a:ext cx="390399" cy="594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3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4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5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6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6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7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8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9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1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12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13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13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14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15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16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17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18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19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2152650" y="0"/>
            <a:ext cx="788670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HPC  vs  Big Data</a:t>
            </a:r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it-IT" sz="2220" b="1"/>
              <a:t>HPC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▪"/>
            </a:pPr>
            <a:r>
              <a:rPr lang="it-IT" sz="2220"/>
              <a:t>Focus on </a:t>
            </a:r>
            <a:r>
              <a:rPr lang="it-IT" sz="2220" b="1"/>
              <a:t>CPU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it-IT" sz="1480"/>
              <a:t>Cores, RAM, GHz, GPU,…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▪"/>
            </a:pPr>
            <a:r>
              <a:rPr lang="it-IT" sz="2220"/>
              <a:t>Several jobs in parallel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it-IT" sz="1480"/>
              <a:t>Spread the computation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▪"/>
            </a:pPr>
            <a:r>
              <a:rPr lang="it-IT" sz="2220"/>
              <a:t>Message passing</a:t>
            </a:r>
            <a:endParaRPr/>
          </a:p>
          <a:p>
            <a:pPr marL="457200" lvl="0" indent="-31623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457200" lvl="0" indent="-31623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20"/>
              <a:buChar char="▪"/>
            </a:pPr>
            <a:r>
              <a:rPr lang="it-IT" sz="2220" b="1">
                <a:solidFill>
                  <a:srgbClr val="C00000"/>
                </a:solidFill>
              </a:rPr>
              <a:t>PETAFLOPS</a:t>
            </a:r>
            <a:endParaRPr/>
          </a:p>
          <a:p>
            <a:pPr marL="457200" lvl="0" indent="-31623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it-IT" sz="2220" b="1"/>
              <a:t>Move few data to superfast CPUs</a:t>
            </a: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it-IT" sz="2220" b="1"/>
              <a:t>Big Data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▪"/>
            </a:pPr>
            <a:r>
              <a:rPr lang="it-IT" sz="2220"/>
              <a:t>Focus on </a:t>
            </a:r>
            <a:r>
              <a:rPr lang="it-IT" sz="2220" b="1"/>
              <a:t>storage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it-IT" sz="1480"/>
              <a:t>Disks, Fat Disks, and a bit of CPU and Network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▪"/>
            </a:pPr>
            <a:r>
              <a:rPr lang="it-IT" sz="2220"/>
              <a:t>MapReduce model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80"/>
              <a:buChar char="▪"/>
            </a:pPr>
            <a:r>
              <a:rPr lang="it-IT" sz="1480"/>
              <a:t>Divide and conquer approach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▪"/>
            </a:pPr>
            <a:r>
              <a:rPr lang="it-IT" sz="2220"/>
              <a:t>Simple operations on large amount of data</a:t>
            </a:r>
            <a:endParaRPr/>
          </a:p>
          <a:p>
            <a:pPr marL="1657350" lvl="3" indent="-243839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"/>
              <a:buNone/>
            </a:pPr>
            <a:endParaRPr sz="66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220"/>
              <a:buChar char="▪"/>
            </a:pPr>
            <a:r>
              <a:rPr lang="it-IT" sz="2220" b="1">
                <a:solidFill>
                  <a:srgbClr val="C00000"/>
                </a:solidFill>
              </a:rPr>
              <a:t>PETABYTES</a:t>
            </a:r>
            <a:endParaRPr sz="2220">
              <a:solidFill>
                <a:srgbClr val="C00000"/>
              </a:solidFill>
            </a:endParaRPr>
          </a:p>
          <a:p>
            <a:pPr marL="457200" lvl="0" indent="-31623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it-IT" sz="2220" b="1"/>
              <a:t>Move code where data is</a:t>
            </a:r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282" y="1412421"/>
            <a:ext cx="5757318" cy="3192072"/>
          </a:xfrm>
          <a:prstGeom prst="rect">
            <a:avLst/>
          </a:prstGeom>
          <a:gradFill>
            <a:gsLst>
              <a:gs pos="0">
                <a:srgbClr val="F3F3EF"/>
              </a:gs>
              <a:gs pos="50000">
                <a:srgbClr val="EFEEE8"/>
              </a:gs>
              <a:gs pos="100000">
                <a:srgbClr val="D2D1CD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412421"/>
            <a:ext cx="5757318" cy="3192072"/>
          </a:xfrm>
          <a:prstGeom prst="rect">
            <a:avLst/>
          </a:prstGeom>
          <a:gradFill>
            <a:gsLst>
              <a:gs pos="0">
                <a:srgbClr val="F3F3EF"/>
              </a:gs>
              <a:gs pos="50000">
                <a:srgbClr val="EFEEE8"/>
              </a:gs>
              <a:gs pos="100000">
                <a:srgbClr val="D2D1CD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665018" y="1667970"/>
            <a:ext cx="10784940" cy="462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Grande disponibilità di </a:t>
            </a:r>
            <a:r>
              <a:rPr lang="it-IT" sz="2400" b="1"/>
              <a:t>CPUs</a:t>
            </a:r>
            <a:r>
              <a:rPr lang="it-IT" sz="2400"/>
              <a:t> and </a:t>
            </a:r>
            <a:r>
              <a:rPr lang="it-IT" sz="2400" b="1"/>
              <a:t>GPUs</a:t>
            </a:r>
            <a:endParaRPr sz="2400" b="1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 b="1"/>
              <a:t>Accelatori</a:t>
            </a:r>
            <a:r>
              <a:rPr lang="it-IT" sz="2400"/>
              <a:t> HW dedicati:</a:t>
            </a:r>
            <a:endParaRPr sz="24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/>
              <a:t>nVidia Tesla </a:t>
            </a:r>
            <a:r>
              <a:rPr lang="it-IT" sz="2000" b="1"/>
              <a:t>K40 </a:t>
            </a:r>
            <a:r>
              <a:rPr lang="it-IT" sz="2000"/>
              <a:t>12GB on HACTAR cluster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/>
              <a:t>nVidia Tesla </a:t>
            </a:r>
            <a:r>
              <a:rPr lang="it-IT" sz="2000" b="1"/>
              <a:t>V100 </a:t>
            </a:r>
            <a:r>
              <a:rPr lang="it-IT" sz="2000"/>
              <a:t>32GB  on LEGION cluster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Rete </a:t>
            </a:r>
            <a:r>
              <a:rPr lang="it-IT" sz="2400" b="1"/>
              <a:t>Infiniband</a:t>
            </a:r>
            <a:endParaRPr sz="24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Modello di lavoro riproducibile: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/>
              <a:t>Python </a:t>
            </a:r>
            <a:r>
              <a:rPr lang="it-IT" sz="2000" b="1"/>
              <a:t>virtualenv</a:t>
            </a:r>
            <a:endParaRPr sz="2000" b="1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sz="2000" b="1"/>
              <a:t>Singularity </a:t>
            </a:r>
            <a:r>
              <a:rPr lang="it-IT" sz="2000"/>
              <a:t>containers</a:t>
            </a:r>
            <a:endParaRPr sz="2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Eccellente integrazione di frameworks (e.g. </a:t>
            </a:r>
            <a:r>
              <a:rPr lang="it-IT" sz="2400" b="1"/>
              <a:t>tensorflow</a:t>
            </a:r>
            <a:r>
              <a:rPr lang="it-IT" sz="2400"/>
              <a:t>)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400"/>
              <a:t>Librerie ottimizzate (e.g. </a:t>
            </a:r>
            <a:r>
              <a:rPr lang="it-IT" sz="2400" b="1"/>
              <a:t>Intel Python</a:t>
            </a:r>
            <a:r>
              <a:rPr lang="it-IT" sz="2400"/>
              <a:t>)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3933" y="4366894"/>
            <a:ext cx="2136025" cy="21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4221792" y="5935264"/>
            <a:ext cx="3377183" cy="85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100"/>
              <a:buFont typeface="Century Gothic"/>
              <a:buNone/>
            </a:pPr>
            <a:r>
              <a:rPr lang="it-IT" sz="51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Hardware</a:t>
            </a: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ts val="4400"/>
              <a:buFont typeface="Century Gothic"/>
              <a:buNone/>
            </a:pPr>
            <a:r>
              <a:rPr lang="it-IT"/>
              <a:t>HPC@PoliTO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1251</Words>
  <Application>Microsoft Office PowerPoint</Application>
  <PresentationFormat>Widescreen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Century Gothic</vt:lpstr>
      <vt:lpstr>Noto Sans Symbols</vt:lpstr>
      <vt:lpstr>Tahoma</vt:lpstr>
      <vt:lpstr>Arial</vt:lpstr>
      <vt:lpstr>Tema di Office</vt:lpstr>
      <vt:lpstr>PowerPoint Presentation</vt:lpstr>
      <vt:lpstr>Programma della giornata</vt:lpstr>
      <vt:lpstr>Programma della giornata</vt:lpstr>
      <vt:lpstr>PowerPoint Presentation</vt:lpstr>
      <vt:lpstr>HPC4AI @ Polito</vt:lpstr>
      <vt:lpstr>PowerPoint Presentation</vt:lpstr>
      <vt:lpstr>PowerPoint Presentation</vt:lpstr>
      <vt:lpstr>HPC  vs  Big Data</vt:lpstr>
      <vt:lpstr>HPC@PoliTO</vt:lpstr>
      <vt:lpstr>PowerPoint Presentation</vt:lpstr>
      <vt:lpstr>PowerPoint Presentation</vt:lpstr>
      <vt:lpstr>SmartData@PoliTO</vt:lpstr>
      <vt:lpstr>Che permette questo cluster?</vt:lpstr>
      <vt:lpstr>The magic of Big Data technology </vt:lpstr>
      <vt:lpstr>The magic of Big Data technology </vt:lpstr>
      <vt:lpstr>AI/DL/ML/BD/DS/IoT/YNI/… today</vt:lpstr>
      <vt:lpstr>Servizi offerti</vt:lpstr>
      <vt:lpstr>HPC4AI – Polo Politecnico di Torino  Intelligenza Artificiale e Big Data:   opportunità e servizi al Politecnico</vt:lpstr>
      <vt:lpstr>Is this new?</vt:lpstr>
      <vt:lpstr>Open issues</vt:lpstr>
      <vt:lpstr>Google Flu trends</vt:lpstr>
      <vt:lpstr>Is it for free?</vt:lpstr>
      <vt:lpstr>Che cosa offriamo</vt:lpstr>
      <vt:lpstr>Computing@PoliTO</vt:lpstr>
      <vt:lpstr>Il bando VIR</vt:lpstr>
      <vt:lpstr>Perché è interessante?</vt:lpstr>
      <vt:lpstr>Responsabili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MELLIA  MARCO</dc:creator>
  <cp:lastModifiedBy>DRAGO  IDILIO</cp:lastModifiedBy>
  <cp:revision>6</cp:revision>
  <dcterms:created xsi:type="dcterms:W3CDTF">2020-01-28T15:01:25Z</dcterms:created>
  <dcterms:modified xsi:type="dcterms:W3CDTF">2020-02-07T13:12:27Z</dcterms:modified>
</cp:coreProperties>
</file>