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notesMasterIdLst>
    <p:notesMasterId r:id="rId24"/>
  </p:notesMasterIdLst>
  <p:sldIdLst>
    <p:sldId id="256" r:id="rId2"/>
    <p:sldId id="401" r:id="rId3"/>
    <p:sldId id="312" r:id="rId4"/>
    <p:sldId id="314" r:id="rId5"/>
    <p:sldId id="330" r:id="rId6"/>
    <p:sldId id="354" r:id="rId7"/>
    <p:sldId id="362" r:id="rId8"/>
    <p:sldId id="341" r:id="rId9"/>
    <p:sldId id="360" r:id="rId10"/>
    <p:sldId id="409" r:id="rId11"/>
    <p:sldId id="345" r:id="rId12"/>
    <p:sldId id="358" r:id="rId13"/>
    <p:sldId id="363" r:id="rId14"/>
    <p:sldId id="379" r:id="rId15"/>
    <p:sldId id="410" r:id="rId16"/>
    <p:sldId id="380" r:id="rId17"/>
    <p:sldId id="382" r:id="rId18"/>
    <p:sldId id="407" r:id="rId19"/>
    <p:sldId id="408" r:id="rId20"/>
    <p:sldId id="403" r:id="rId21"/>
    <p:sldId id="411" r:id="rId22"/>
    <p:sldId id="28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pozzoli"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4777"/>
    <a:srgbClr val="0099CC"/>
    <a:srgbClr val="F4A404"/>
    <a:srgbClr val="1C2526"/>
    <a:srgbClr val="142228"/>
    <a:srgbClr val="1D4F7E"/>
    <a:srgbClr val="206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94775" autoAdjust="0"/>
  </p:normalViewPr>
  <p:slideViewPr>
    <p:cSldViewPr snapToGrid="0" snapToObjects="1">
      <p:cViewPr varScale="1">
        <p:scale>
          <a:sx n="92" d="100"/>
          <a:sy n="92" d="100"/>
        </p:scale>
        <p:origin x="2016" y="96"/>
      </p:cViewPr>
      <p:guideLst>
        <p:guide orient="horz" pos="2160"/>
        <p:guide pos="2880"/>
      </p:guideLst>
    </p:cSldViewPr>
  </p:slideViewPr>
  <p:outlineViewPr>
    <p:cViewPr>
      <p:scale>
        <a:sx n="33" d="100"/>
        <a:sy n="33" d="100"/>
      </p:scale>
      <p:origin x="0" y="1419"/>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B1D19-210C-4236-829F-3419F05C8349}" type="datetimeFigureOut">
              <a:rPr lang="en-US" smtClean="0"/>
              <a:pPr/>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8C281-ADB4-423A-91ED-27C9764C7F6E}" type="slidenum">
              <a:rPr lang="en-US" smtClean="0"/>
              <a:pPr/>
              <a:t>‹#›</a:t>
            </a:fld>
            <a:endParaRPr lang="en-US"/>
          </a:p>
        </p:txBody>
      </p:sp>
    </p:spTree>
    <p:extLst>
      <p:ext uri="{BB962C8B-B14F-4D97-AF65-F5344CB8AC3E}">
        <p14:creationId xmlns:p14="http://schemas.microsoft.com/office/powerpoint/2010/main" val="19915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41512" y="686405"/>
            <a:ext cx="4574977" cy="3427489"/>
          </a:xfrm>
          <a:prstGeom prst="rect">
            <a:avLst/>
          </a:prstGeom>
          <a:solidFill>
            <a:srgbClr val="FFFFFF"/>
          </a:solidFill>
          <a:ln w="9525">
            <a:solidFill>
              <a:srgbClr val="000000"/>
            </a:solidFill>
            <a:miter lim="800000"/>
            <a:headEnd/>
            <a:tailEnd/>
          </a:ln>
        </p:spPr>
        <p:txBody>
          <a:bodyPr wrap="none" lIns="86493" tIns="43247" rIns="86493" bIns="43247"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it-IT" sz="1300">
              <a:latin typeface="Tahoma" pitchFamily="34" charset="0"/>
            </a:endParaRPr>
          </a:p>
        </p:txBody>
      </p:sp>
      <p:sp>
        <p:nvSpPr>
          <p:cNvPr id="40963" name="Rectangle 3"/>
          <p:cNvSpPr>
            <a:spLocks noGrp="1" noChangeArrowheads="1"/>
          </p:cNvSpPr>
          <p:nvPr>
            <p:ph type="body"/>
          </p:nvPr>
        </p:nvSpPr>
        <p:spPr>
          <a:xfrm>
            <a:off x="686098" y="4342191"/>
            <a:ext cx="5485805" cy="4116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1513" y="695476"/>
            <a:ext cx="4573488" cy="3427489"/>
          </a:xfrm>
          <a:prstGeom prst="rect">
            <a:avLst/>
          </a:prstGeom>
          <a:solidFill>
            <a:srgbClr val="FFFFFF"/>
          </a:solidFill>
          <a:ln w="9360">
            <a:solidFill>
              <a:srgbClr val="000000"/>
            </a:solidFill>
            <a:miter lim="800000"/>
            <a:headEnd/>
            <a:tailEnd/>
          </a:ln>
        </p:spPr>
        <p:txBody>
          <a:bodyPr wrap="none" lIns="86493" tIns="43247" rIns="86493" bIns="43247"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it-IT" sz="1300">
              <a:latin typeface="Tahoma" pitchFamily="34" charset="0"/>
            </a:endParaRPr>
          </a:p>
        </p:txBody>
      </p:sp>
      <p:sp>
        <p:nvSpPr>
          <p:cNvPr id="33795" name="Rectangle 3"/>
          <p:cNvSpPr>
            <a:spLocks noGrp="1" noChangeArrowheads="1"/>
          </p:cNvSpPr>
          <p:nvPr>
            <p:ph type="body"/>
          </p:nvPr>
        </p:nvSpPr>
        <p:spPr>
          <a:xfrm>
            <a:off x="686098" y="4342191"/>
            <a:ext cx="5485805" cy="4116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141513" y="695476"/>
            <a:ext cx="4573488" cy="3427489"/>
          </a:xfrm>
          <a:prstGeom prst="rect">
            <a:avLst/>
          </a:prstGeom>
          <a:solidFill>
            <a:srgbClr val="FFFFFF"/>
          </a:solidFill>
          <a:ln w="9360">
            <a:solidFill>
              <a:srgbClr val="000000"/>
            </a:solidFill>
            <a:miter lim="800000"/>
            <a:headEnd/>
            <a:tailEnd/>
          </a:ln>
        </p:spPr>
        <p:txBody>
          <a:bodyPr wrap="none" lIns="86493" tIns="43247" rIns="86493" bIns="43247"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it-IT" sz="1300">
              <a:latin typeface="Tahoma" pitchFamily="34" charset="0"/>
            </a:endParaRPr>
          </a:p>
        </p:txBody>
      </p:sp>
      <p:sp>
        <p:nvSpPr>
          <p:cNvPr id="37891" name="Rectangle 3"/>
          <p:cNvSpPr>
            <a:spLocks noGrp="1" noChangeArrowheads="1"/>
          </p:cNvSpPr>
          <p:nvPr>
            <p:ph type="body"/>
          </p:nvPr>
        </p:nvSpPr>
        <p:spPr>
          <a:xfrm>
            <a:off x="686098" y="4342191"/>
            <a:ext cx="5485805" cy="4116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141513" y="695476"/>
            <a:ext cx="4573488" cy="3427489"/>
          </a:xfrm>
          <a:prstGeom prst="rect">
            <a:avLst/>
          </a:prstGeom>
          <a:solidFill>
            <a:srgbClr val="FFFFFF"/>
          </a:solidFill>
          <a:ln w="9360">
            <a:solidFill>
              <a:srgbClr val="000000"/>
            </a:solidFill>
            <a:miter lim="800000"/>
            <a:headEnd/>
            <a:tailEnd/>
          </a:ln>
        </p:spPr>
        <p:txBody>
          <a:bodyPr wrap="none" lIns="86493" tIns="43247" rIns="86493" bIns="43247"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it-IT" sz="1300">
              <a:latin typeface="Tahoma" pitchFamily="34" charset="0"/>
            </a:endParaRPr>
          </a:p>
        </p:txBody>
      </p:sp>
      <p:sp>
        <p:nvSpPr>
          <p:cNvPr id="37891" name="Rectangle 3"/>
          <p:cNvSpPr>
            <a:spLocks noGrp="1" noChangeArrowheads="1"/>
          </p:cNvSpPr>
          <p:nvPr>
            <p:ph type="body"/>
          </p:nvPr>
        </p:nvSpPr>
        <p:spPr>
          <a:xfrm>
            <a:off x="686098" y="4342191"/>
            <a:ext cx="5485805" cy="4116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Gene expression patterns of </a:t>
            </a:r>
            <a:r>
              <a:rPr lang="en-US" dirty="0" err="1"/>
              <a:t>xenografted</a:t>
            </a:r>
            <a:r>
              <a:rPr lang="en-US" dirty="0"/>
              <a:t> tissues. (</a:t>
            </a:r>
            <a:r>
              <a:rPr lang="en-US" i="1" dirty="0"/>
              <a:t>A</a:t>
            </a:r>
            <a:r>
              <a:rPr lang="en-US" dirty="0"/>
              <a:t>) Hierarchical clustering analysis of gene expression data from human microarray experiments with </a:t>
            </a:r>
            <a:r>
              <a:rPr lang="en-US" dirty="0" err="1"/>
              <a:t>xenografted</a:t>
            </a:r>
            <a:r>
              <a:rPr lang="en-US" dirty="0"/>
              <a:t> tumors. Genes with expression variance within the 25th percentile and having at least a 1.5-fold difference in at least 20% of samples relative to the median value across all samples were selected for clustering analysis (11,156 gene features). The data are presented in matrix format, in which rows represent individual genes and columns represent each tissue. Each cell in the matrix represents the expression level of a gene feature in an individual tissue. The color red or green in cells reflects relative high or low expression levels, respectively, which is indicated in the scale bar (log2-transformed scale). To test the influence of mouse RNA during hybridization, mouse brain RNAs were mixed with the RNAs from PC14Br cells in cell culture before microarray experiments (highlighted with asterisk). (</a:t>
            </a:r>
            <a:r>
              <a:rPr lang="en-US" i="1" dirty="0"/>
              <a:t>B</a:t>
            </a:r>
            <a:r>
              <a:rPr lang="en-US" dirty="0"/>
              <a:t>) Hierarchical clustering analysis of gene expression data from mouse microarray experiments with the same </a:t>
            </a:r>
            <a:r>
              <a:rPr lang="en-US" dirty="0" err="1"/>
              <a:t>xenografted</a:t>
            </a:r>
            <a:r>
              <a:rPr lang="en-US" dirty="0"/>
              <a:t> tumor tissues used in human microarray experiments. Expression data of 10,160 gene features were used for this analysis after applying variance filtration. Gene expression data generated with mixed RNA were also highlighted. The first and second letters of the sample identification code in the </a:t>
            </a:r>
            <a:r>
              <a:rPr lang="en-US" dirty="0" err="1"/>
              <a:t>dendrogram</a:t>
            </a:r>
            <a:r>
              <a:rPr lang="en-US" dirty="0"/>
              <a:t> represent cancer cell lines and </a:t>
            </a:r>
            <a:r>
              <a:rPr lang="en-US" dirty="0" err="1"/>
              <a:t>xenografted</a:t>
            </a:r>
            <a:r>
              <a:rPr lang="en-US" dirty="0"/>
              <a:t> organ sites, respectively. A, A375SM; K, KM12M; M, MDA-MB231Br3; P, PC14Br4 for cell lines. B, brain; C, cecum; F, fat pad; L, lung; S, skin for organ sites.</a:t>
            </a:r>
            <a:endParaRPr lang="it-IT" dirty="0"/>
          </a:p>
        </p:txBody>
      </p:sp>
      <p:sp>
        <p:nvSpPr>
          <p:cNvPr id="4" name="Segnaposto numero diapositiva 3"/>
          <p:cNvSpPr>
            <a:spLocks noGrp="1"/>
          </p:cNvSpPr>
          <p:nvPr>
            <p:ph type="sldNum" sz="quarter" idx="10"/>
          </p:nvPr>
        </p:nvSpPr>
        <p:spPr/>
        <p:txBody>
          <a:bodyPr/>
          <a:lstStyle/>
          <a:p>
            <a:fld id="{F038C281-ADB4-423A-91ED-27C9764C7F6E}" type="slidenum">
              <a:rPr lang="en-US" smtClean="0"/>
              <a:pPr/>
              <a:t>13</a:t>
            </a:fld>
            <a:endParaRPr lang="en-US"/>
          </a:p>
        </p:txBody>
      </p:sp>
    </p:spTree>
    <p:extLst>
      <p:ext uri="{BB962C8B-B14F-4D97-AF65-F5344CB8AC3E}">
        <p14:creationId xmlns:p14="http://schemas.microsoft.com/office/powerpoint/2010/main" val="382580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4113" y="693738"/>
            <a:ext cx="4552950" cy="3414712"/>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6175" y="687388"/>
            <a:ext cx="4568825" cy="3427412"/>
          </a:xfrm>
          <a:ln/>
        </p:spPr>
      </p:sp>
      <p:sp>
        <p:nvSpPr>
          <p:cNvPr id="44035" name="Rectangle 3"/>
          <p:cNvSpPr>
            <a:spLocks noGrp="1" noChangeArrowheads="1"/>
          </p:cNvSpPr>
          <p:nvPr>
            <p:ph type="body" idx="1"/>
          </p:nvPr>
        </p:nvSpPr>
        <p:spPr>
          <a:xfrm>
            <a:off x="913805" y="4342191"/>
            <a:ext cx="503039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87" tIns="44943" rIns="89887" bIns="44943"/>
          <a:lstStyle/>
          <a:p>
            <a:pPr defTabSz="911482"/>
            <a:endParaRPr lang="en-US"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677A92-F29B-4507-87AB-25271995FD6B}" type="slidenum">
              <a:rPr lang="it-IT" smtClean="0"/>
              <a:t>17</a:t>
            </a:fld>
            <a:endParaRPr lang="it-IT"/>
          </a:p>
        </p:txBody>
      </p:sp>
    </p:spTree>
    <p:extLst>
      <p:ext uri="{BB962C8B-B14F-4D97-AF65-F5344CB8AC3E}">
        <p14:creationId xmlns:p14="http://schemas.microsoft.com/office/powerpoint/2010/main" val="21734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p:cNvSpPr txBox="1">
            <a:spLocks noGrp="1" noChangeArrowheads="1"/>
          </p:cNvSpPr>
          <p:nvPr/>
        </p:nvSpPr>
        <p:spPr bwMode="auto">
          <a:xfrm>
            <a:off x="3882249" y="8684899"/>
            <a:ext cx="2974150"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46" tIns="47123" rIns="94246" bIns="47123" anchor="b"/>
          <a:lstStyle>
            <a:lvl1pPr defTabSz="941388" eaLnBrk="0" hangingPunct="0">
              <a:defRPr sz="1400">
                <a:solidFill>
                  <a:schemeClr val="tx1"/>
                </a:solidFill>
                <a:latin typeface="Tahoma" panose="020B0604030504040204" pitchFamily="34" charset="0"/>
              </a:defRPr>
            </a:lvl1pPr>
            <a:lvl2pPr marL="742950" indent="-285750" defTabSz="941388" eaLnBrk="0" hangingPunct="0">
              <a:defRPr sz="1400">
                <a:solidFill>
                  <a:schemeClr val="tx1"/>
                </a:solidFill>
                <a:latin typeface="Tahoma" panose="020B0604030504040204" pitchFamily="34" charset="0"/>
              </a:defRPr>
            </a:lvl2pPr>
            <a:lvl3pPr marL="1143000" indent="-228600" defTabSz="941388" eaLnBrk="0" hangingPunct="0">
              <a:defRPr sz="1400">
                <a:solidFill>
                  <a:schemeClr val="tx1"/>
                </a:solidFill>
                <a:latin typeface="Tahoma" panose="020B0604030504040204" pitchFamily="34" charset="0"/>
              </a:defRPr>
            </a:lvl3pPr>
            <a:lvl4pPr marL="1600200" indent="-228600" defTabSz="941388" eaLnBrk="0" hangingPunct="0">
              <a:defRPr sz="1400">
                <a:solidFill>
                  <a:schemeClr val="tx1"/>
                </a:solidFill>
                <a:latin typeface="Tahoma" panose="020B0604030504040204" pitchFamily="34" charset="0"/>
              </a:defRPr>
            </a:lvl4pPr>
            <a:lvl5pPr marL="2057400" indent="-228600" defTabSz="941388" eaLnBrk="0" hangingPunct="0">
              <a:defRPr sz="1400">
                <a:solidFill>
                  <a:schemeClr val="tx1"/>
                </a:solidFill>
                <a:latin typeface="Tahoma" panose="020B0604030504040204" pitchFamily="34" charset="0"/>
              </a:defRPr>
            </a:lvl5pPr>
            <a:lvl6pPr marL="2514600" indent="-228600" defTabSz="941388" eaLnBrk="0" fontAlgn="base" hangingPunct="0">
              <a:spcBef>
                <a:spcPct val="0"/>
              </a:spcBef>
              <a:spcAft>
                <a:spcPct val="0"/>
              </a:spcAft>
              <a:defRPr sz="1400">
                <a:solidFill>
                  <a:schemeClr val="tx1"/>
                </a:solidFill>
                <a:latin typeface="Tahoma" panose="020B0604030504040204" pitchFamily="34" charset="0"/>
              </a:defRPr>
            </a:lvl6pPr>
            <a:lvl7pPr marL="2971800" indent="-228600" defTabSz="941388" eaLnBrk="0" fontAlgn="base" hangingPunct="0">
              <a:spcBef>
                <a:spcPct val="0"/>
              </a:spcBef>
              <a:spcAft>
                <a:spcPct val="0"/>
              </a:spcAft>
              <a:defRPr sz="1400">
                <a:solidFill>
                  <a:schemeClr val="tx1"/>
                </a:solidFill>
                <a:latin typeface="Tahoma" panose="020B0604030504040204" pitchFamily="34" charset="0"/>
              </a:defRPr>
            </a:lvl7pPr>
            <a:lvl8pPr marL="3429000" indent="-228600" defTabSz="941388" eaLnBrk="0" fontAlgn="base" hangingPunct="0">
              <a:spcBef>
                <a:spcPct val="0"/>
              </a:spcBef>
              <a:spcAft>
                <a:spcPct val="0"/>
              </a:spcAft>
              <a:defRPr sz="1400">
                <a:solidFill>
                  <a:schemeClr val="tx1"/>
                </a:solidFill>
                <a:latin typeface="Tahoma" panose="020B0604030504040204" pitchFamily="34" charset="0"/>
              </a:defRPr>
            </a:lvl8pPr>
            <a:lvl9pPr marL="3886200" indent="-228600" defTabSz="941388" eaLnBrk="0" fontAlgn="base" hangingPunct="0">
              <a:spcBef>
                <a:spcPct val="0"/>
              </a:spcBef>
              <a:spcAft>
                <a:spcPct val="0"/>
              </a:spcAft>
              <a:defRPr sz="1400">
                <a:solidFill>
                  <a:schemeClr val="tx1"/>
                </a:solidFill>
                <a:latin typeface="Tahoma" panose="020B0604030504040204" pitchFamily="34" charset="0"/>
              </a:defRPr>
            </a:lvl9pPr>
          </a:lstStyle>
          <a:p>
            <a:pPr algn="r" eaLnBrk="1" hangingPunct="1"/>
            <a:fld id="{6D3DF548-C95A-4F21-988E-ACE0D35CAF26}" type="slidenum">
              <a:rPr lang="it-IT" altLang="it-IT" sz="1200">
                <a:latin typeface="Arial" panose="020B0604020202020204" pitchFamily="34" charset="0"/>
              </a:rPr>
              <a:pPr algn="r" eaLnBrk="1" hangingPunct="1"/>
              <a:t>21</a:t>
            </a:fld>
            <a:endParaRPr lang="it-IT" altLang="it-IT" sz="1200">
              <a:latin typeface="Arial" panose="020B0604020202020204" pitchFamily="34" charset="0"/>
            </a:endParaRPr>
          </a:p>
        </p:txBody>
      </p:sp>
      <p:sp>
        <p:nvSpPr>
          <p:cNvPr id="10243" name="Text Box 1"/>
          <p:cNvSpPr txBox="1">
            <a:spLocks noChangeArrowheads="1"/>
          </p:cNvSpPr>
          <p:nvPr/>
        </p:nvSpPr>
        <p:spPr bwMode="auto">
          <a:xfrm>
            <a:off x="956149" y="685727"/>
            <a:ext cx="4947305" cy="3431558"/>
          </a:xfrm>
          <a:prstGeom prst="rect">
            <a:avLst/>
          </a:prstGeom>
          <a:solidFill>
            <a:srgbClr val="FFFFFF"/>
          </a:solidFill>
          <a:ln w="9360">
            <a:solidFill>
              <a:srgbClr val="000000"/>
            </a:solidFill>
            <a:miter lim="800000"/>
            <a:headEnd/>
            <a:tailEnd/>
          </a:ln>
        </p:spPr>
        <p:txBody>
          <a:bodyPr wrap="none" lIns="87563" tIns="43781" rIns="87563" bIns="43781" anchor="ctr"/>
          <a:lstStyle>
            <a:lvl1pPr eaLnBrk="0" hangingPunct="0">
              <a:defRPr sz="1400">
                <a:solidFill>
                  <a:schemeClr val="tx1"/>
                </a:solidFill>
                <a:latin typeface="Tahoma" panose="020B0604030504040204" pitchFamily="34" charset="0"/>
              </a:defRPr>
            </a:lvl1pPr>
            <a:lvl2pPr marL="742950" indent="-285750" eaLnBrk="0" hangingPunct="0">
              <a:defRPr sz="1400">
                <a:solidFill>
                  <a:schemeClr val="tx1"/>
                </a:solidFill>
                <a:latin typeface="Tahoma" panose="020B0604030504040204" pitchFamily="34" charset="0"/>
              </a:defRPr>
            </a:lvl2pPr>
            <a:lvl3pPr marL="1143000" indent="-228600" eaLnBrk="0" hangingPunct="0">
              <a:defRPr sz="1400">
                <a:solidFill>
                  <a:schemeClr val="tx1"/>
                </a:solidFill>
                <a:latin typeface="Tahoma" panose="020B0604030504040204" pitchFamily="34" charset="0"/>
              </a:defRPr>
            </a:lvl3pPr>
            <a:lvl4pPr marL="1600200" indent="-228600" eaLnBrk="0" hangingPunct="0">
              <a:defRPr sz="1400">
                <a:solidFill>
                  <a:schemeClr val="tx1"/>
                </a:solidFill>
                <a:latin typeface="Tahoma" panose="020B0604030504040204" pitchFamily="34" charset="0"/>
              </a:defRPr>
            </a:lvl4pPr>
            <a:lvl5pPr marL="2057400" indent="-228600" eaLnBrk="0" hangingPunct="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pPr eaLnBrk="1" hangingPunct="1"/>
            <a:endParaRPr lang="en-US" altLang="it-IT"/>
          </a:p>
        </p:txBody>
      </p:sp>
      <p:sp>
        <p:nvSpPr>
          <p:cNvPr id="10244" name="Rectangle 2"/>
          <p:cNvSpPr>
            <a:spLocks noGrp="1" noChangeArrowheads="1"/>
          </p:cNvSpPr>
          <p:nvPr>
            <p:ph type="body"/>
          </p:nvPr>
        </p:nvSpPr>
        <p:spPr>
          <a:xfrm>
            <a:off x="685480" y="4345374"/>
            <a:ext cx="5483837"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latin typeface="Arial" panose="020B0604020202020204" pitchFamily="34" charset="0"/>
            </a:endParaRPr>
          </a:p>
        </p:txBody>
      </p:sp>
    </p:spTree>
    <p:extLst>
      <p:ext uri="{BB962C8B-B14F-4D97-AF65-F5344CB8AC3E}">
        <p14:creationId xmlns:p14="http://schemas.microsoft.com/office/powerpoint/2010/main" val="71559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tint val="96000"/>
                <a:shade val="99000"/>
                <a:satMod val="140000"/>
              </a:schemeClr>
            </a:gs>
            <a:gs pos="32000">
              <a:schemeClr val="bg1">
                <a:tint val="100000"/>
                <a:shade val="80000"/>
                <a:satMod val="130000"/>
              </a:schemeClr>
            </a:gs>
            <a:gs pos="85000">
              <a:srgbClr val="1C2526"/>
            </a:gs>
          </a:gsLst>
          <a:lin ang="16200000" scaled="0"/>
        </a:gradFill>
        <a:effectLst/>
      </p:bgPr>
    </p:bg>
    <p:spTree>
      <p:nvGrpSpPr>
        <p:cNvPr id="1" name=""/>
        <p:cNvGrpSpPr/>
        <p:nvPr/>
      </p:nvGrpSpPr>
      <p:grpSpPr>
        <a:xfrm>
          <a:off x="0" y="0"/>
          <a:ext cx="0" cy="0"/>
          <a:chOff x="0" y="0"/>
          <a:chExt cx="0" cy="0"/>
        </a:xfrm>
      </p:grpSpPr>
      <p:sp>
        <p:nvSpPr>
          <p:cNvPr id="18" name="Rectangle 17"/>
          <p:cNvSpPr/>
          <p:nvPr userDrawn="1"/>
        </p:nvSpPr>
        <p:spPr>
          <a:xfrm>
            <a:off x="0" y="6400800"/>
            <a:ext cx="9144001" cy="457200"/>
          </a:xfrm>
          <a:prstGeom prst="rect">
            <a:avLst/>
          </a:prstGeom>
          <a:gradFill flip="none" rotWithShape="1">
            <a:gsLst>
              <a:gs pos="1000">
                <a:srgbClr val="142228"/>
              </a:gs>
              <a:gs pos="75000">
                <a:srgbClr val="1D4F7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rgbClr val="F4A404"/>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i="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Big Data -- Entering the Black-box</a:t>
            </a:r>
          </a:p>
          <a:p>
            <a:r>
              <a:rPr lang="en-US" dirty="0"/>
              <a:t>Research Challenges, Application and business Practices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334315"/>
            <a:ext cx="9144001" cy="65999"/>
          </a:xfrm>
          <a:prstGeom prst="rect">
            <a:avLst/>
          </a:prstGeom>
          <a:solidFill>
            <a:srgbClr val="206BB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33" descr="logoDBDM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74040" y="5205242"/>
            <a:ext cx="2059914" cy="1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79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9916976-5D93-46E4-A98A-FAD63E4D0EA8}" type="datetimeFigureOut">
              <a:rPr lang="en-US" smtClean="0"/>
              <a:pPr/>
              <a:t>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6D22F896-40B5-4ADD-8801-0D06FADFA095}" type="slidenum">
              <a:rPr lang="en-US" smtClean="0"/>
              <a:pPr/>
              <a:t>‹#›</a:t>
            </a:fld>
            <a:endParaRPr lang="en-US" dirty="0"/>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404" y="6459786"/>
            <a:ext cx="1331006" cy="368396"/>
          </a:xfrm>
          <a:prstGeom prst="rect">
            <a:avLst/>
          </a:prstGeom>
        </p:spPr>
      </p:pic>
    </p:spTree>
    <p:extLst>
      <p:ext uri="{BB962C8B-B14F-4D97-AF65-F5344CB8AC3E}">
        <p14:creationId xmlns:p14="http://schemas.microsoft.com/office/powerpoint/2010/main" val="10306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D23BC6CE-6D1E-47E5-8859-F31AC5380EB2}" type="datetimeFigureOut">
              <a:rPr lang="en-US" smtClean="0"/>
              <a:pPr/>
              <a:t>2/7/2020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8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1" i="1" cap="all" baseline="0">
                <a:solidFill>
                  <a:srgbClr val="F4A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lang="en-US" sz="2000" b="1" i="1" kern="1200" cap="all" baseline="0" smtClean="0">
                <a:solidFill>
                  <a:srgbClr val="F4A40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B1B4E7C4-4DA4-404D-9965-B13F2DD7D8BF}" type="datetimeFigureOut">
              <a:rPr lang="en-US" smtClean="0"/>
              <a:pPr/>
              <a:t>2/7/2020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488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476FB7AA-4A53-424F-AD41-70827B6504BA}" type="datetimeFigureOut">
              <a:rPr lang="en-US" smtClean="0"/>
              <a:pPr/>
              <a:t>2/7/2020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76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1947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206BB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4A404"/>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lvl1pPr>
              <a:defRPr>
                <a:solidFill>
                  <a:srgbClr val="F4A404"/>
                </a:solidFill>
              </a:defRPr>
            </a:lvl1pPr>
            <a:lvl2pPr>
              <a:buClr>
                <a:srgbClr val="206BB4"/>
              </a:buClr>
              <a:defRPr>
                <a:solidFill>
                  <a:srgbClr val="F4A404"/>
                </a:solidFill>
              </a:defRPr>
            </a:lvl2pPr>
            <a:lvl3pPr>
              <a:buClr>
                <a:srgbClr val="206BB4"/>
              </a:buClr>
              <a:defRPr>
                <a:solidFill>
                  <a:srgbClr val="F4A404"/>
                </a:solidFill>
              </a:defRPr>
            </a:lvl3pPr>
            <a:lvl4pPr>
              <a:buClr>
                <a:srgbClr val="206BB4"/>
              </a:buClr>
              <a:defRPr/>
            </a:lvl4pPr>
            <a:lvl5pPr>
              <a:buClr>
                <a:srgbClr val="206BB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F7D1BD23-6E54-4D9D-AD88-A2813C73CC25}" type="datetimeFigureOut">
              <a:rPr lang="en-US" smtClean="0"/>
              <a:pPr/>
              <a:t>2/7/2020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045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DED02AE-B9A4-47BD-AF8E-97E16144138B}" type="datetimeFigureOut">
              <a:rPr lang="en-US" smtClean="0"/>
              <a:pPr/>
              <a:t>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364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42988" y="188913"/>
            <a:ext cx="7921625" cy="6477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179388" y="1052513"/>
            <a:ext cx="4316412" cy="48974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052513"/>
            <a:ext cx="4316413" cy="48974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9313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49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8000">
              <a:schemeClr val="bg1">
                <a:tint val="100000"/>
                <a:shade val="80000"/>
                <a:satMod val="130000"/>
              </a:schemeClr>
            </a:gs>
            <a:gs pos="78000">
              <a:srgbClr val="194777">
                <a:lumMod val="81000"/>
              </a:srgbClr>
            </a:gs>
          </a:gsLst>
          <a:lin ang="162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gradFill flip="none" rotWithShape="1">
            <a:gsLst>
              <a:gs pos="1000">
                <a:srgbClr val="142228"/>
              </a:gs>
              <a:gs pos="75000">
                <a:srgbClr val="1D4F7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206BB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 y="6408095"/>
            <a:ext cx="906236" cy="443984"/>
          </a:xfrm>
          <a:prstGeom prst="rect">
            <a:avLst/>
          </a:prstGeom>
        </p:spPr>
      </p:pic>
      <p:pic>
        <p:nvPicPr>
          <p:cNvPr id="12" name="Picture 33" descr="logoDBDMG"/>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325059" y="6413119"/>
            <a:ext cx="818940" cy="4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31135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5" r:id="rId3"/>
    <p:sldLayoutId id="2147483806" r:id="rId4"/>
    <p:sldLayoutId id="2147483807" r:id="rId5"/>
    <p:sldLayoutId id="2147483809" r:id="rId6"/>
    <p:sldLayoutId id="2147483811" r:id="rId7"/>
    <p:sldLayoutId id="2147483813" r:id="rId8"/>
    <p:sldLayoutId id="2147483814" r:id="rId9"/>
  </p:sldLayoutIdLst>
  <p:hf sldNum="0" hdr="0" ftr="0" dt="0"/>
  <p:txStyles>
    <p:titleStyle>
      <a:lvl1pPr algn="l" defTabSz="914400" rtl="0" eaLnBrk="1" latinLnBrk="0" hangingPunct="1">
        <a:lnSpc>
          <a:spcPct val="85000"/>
        </a:lnSpc>
        <a:spcBef>
          <a:spcPct val="0"/>
        </a:spcBef>
        <a:buNone/>
        <a:defRPr sz="4800" b="1" kern="1200" spc="-50" baseline="0">
          <a:solidFill>
            <a:srgbClr val="F4A404"/>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F4A404"/>
        </a:buClr>
        <a:buFont typeface="Wingdings" charset="2"/>
        <a:buChar char="q"/>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F4A404"/>
        </a:buClr>
        <a:buFont typeface="Wingdings" charset="2"/>
        <a:buChar char="q"/>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F4A404"/>
        </a:buClr>
        <a:buFont typeface="Wingdings" charset="2"/>
        <a:buChar char="q"/>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F4A404"/>
        </a:buClr>
        <a:buFont typeface="Wingdings" charset="2"/>
        <a:buChar char="q"/>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9.xml"/><Relationship Id="rId16" Type="http://schemas.openxmlformats.org/officeDocument/2006/relationships/image" Target="../media/image53.jpeg"/><Relationship Id="rId1" Type="http://schemas.openxmlformats.org/officeDocument/2006/relationships/slideLayout" Target="../slideLayouts/slideLayout9.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608" y="758952"/>
            <a:ext cx="8258895" cy="3566160"/>
          </a:xfrm>
        </p:spPr>
        <p:txBody>
          <a:bodyPr>
            <a:normAutofit/>
          </a:bodyPr>
          <a:lstStyle/>
          <a:p>
            <a:r>
              <a:rPr lang="en-US" sz="7200" dirty="0"/>
              <a:t>Artificial Intelligence and big data…</a:t>
            </a:r>
            <a:br>
              <a:rPr lang="en-US" sz="7200" dirty="0"/>
            </a:br>
            <a:r>
              <a:rPr lang="en-US" sz="7200" i="1" dirty="0">
                <a:solidFill>
                  <a:srgbClr val="0070C0"/>
                </a:solidFill>
              </a:rPr>
              <a:t>in practice</a:t>
            </a:r>
            <a:endParaRPr lang="en-US" sz="8800" i="1" dirty="0">
              <a:solidFill>
                <a:schemeClr val="tx1"/>
              </a:solidFill>
            </a:endParaRPr>
          </a:p>
        </p:txBody>
      </p:sp>
      <p:sp>
        <p:nvSpPr>
          <p:cNvPr id="3" name="Subtitle 2"/>
          <p:cNvSpPr>
            <a:spLocks noGrp="1"/>
          </p:cNvSpPr>
          <p:nvPr>
            <p:ph type="subTitle" idx="1"/>
          </p:nvPr>
        </p:nvSpPr>
        <p:spPr>
          <a:xfrm>
            <a:off x="798608" y="4593057"/>
            <a:ext cx="7543800" cy="1143000"/>
          </a:xfrm>
        </p:spPr>
        <p:txBody>
          <a:bodyPr>
            <a:normAutofit/>
          </a:bodyPr>
          <a:lstStyle/>
          <a:p>
            <a:r>
              <a:rPr lang="en-US" sz="2800" dirty="0"/>
              <a:t>ELENA BARALIS</a:t>
            </a:r>
          </a:p>
          <a:p>
            <a:r>
              <a:rPr lang="en-US" dirty="0" err="1">
                <a:solidFill>
                  <a:srgbClr val="0070C0"/>
                </a:solidFill>
              </a:rPr>
              <a:t>Politecnico</a:t>
            </a:r>
            <a:r>
              <a:rPr lang="en-US" dirty="0">
                <a:solidFill>
                  <a:srgbClr val="0070C0"/>
                </a:solidFill>
              </a:rPr>
              <a:t> di Torino</a:t>
            </a:r>
            <a:endParaRPr lang="en-US" sz="2800" dirty="0"/>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0" y="6420899"/>
            <a:ext cx="1556920" cy="430923"/>
          </a:xfrm>
          <a:prstGeom prst="rect">
            <a:avLst/>
          </a:prstGeom>
        </p:spPr>
      </p:pic>
    </p:spTree>
    <p:extLst>
      <p:ext uri="{BB962C8B-B14F-4D97-AF65-F5344CB8AC3E}">
        <p14:creationId xmlns:p14="http://schemas.microsoft.com/office/powerpoint/2010/main" val="159290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r>
              <a:rPr lang="en-US" altLang="it-IT" sz="4000"/>
              <a:t>Classification techniques</a:t>
            </a:r>
          </a:p>
        </p:txBody>
      </p:sp>
      <p:sp>
        <p:nvSpPr>
          <p:cNvPr id="58371" name="Rectangle 5"/>
          <p:cNvSpPr>
            <a:spLocks noGrp="1" noChangeArrowheads="1"/>
          </p:cNvSpPr>
          <p:nvPr>
            <p:ph type="body" idx="1"/>
          </p:nvPr>
        </p:nvSpPr>
        <p:spPr>
          <a:xfrm>
            <a:off x="468313" y="1839088"/>
            <a:ext cx="8351837" cy="4537075"/>
          </a:xfrm>
        </p:spPr>
        <p:txBody>
          <a:bodyPr/>
          <a:lstStyle/>
          <a:p>
            <a:r>
              <a:rPr lang="en-US" altLang="it-IT" dirty="0"/>
              <a:t>Decision trees </a:t>
            </a:r>
          </a:p>
          <a:p>
            <a:r>
              <a:rPr lang="en-US" altLang="it-IT" dirty="0"/>
              <a:t>Classification rules</a:t>
            </a:r>
          </a:p>
          <a:p>
            <a:r>
              <a:rPr lang="en-US" altLang="it-IT" dirty="0"/>
              <a:t>Association rules</a:t>
            </a:r>
          </a:p>
          <a:p>
            <a:r>
              <a:rPr lang="en-US" altLang="it-IT" dirty="0"/>
              <a:t>Neural Networks</a:t>
            </a:r>
          </a:p>
          <a:p>
            <a:r>
              <a:rPr lang="en-US" altLang="it-IT" dirty="0"/>
              <a:t>Naïve Bayes and Bayesian Networks</a:t>
            </a:r>
          </a:p>
          <a:p>
            <a:r>
              <a:rPr lang="en-US" altLang="it-IT" dirty="0"/>
              <a:t>k-Nearest </a:t>
            </a:r>
            <a:r>
              <a:rPr lang="en-US" altLang="it-IT" dirty="0" err="1"/>
              <a:t>Neighbours</a:t>
            </a:r>
            <a:r>
              <a:rPr lang="en-US" altLang="it-IT" dirty="0"/>
              <a:t> (k-NN)</a:t>
            </a:r>
          </a:p>
          <a:p>
            <a:r>
              <a:rPr lang="en-US" altLang="it-IT" dirty="0"/>
              <a:t>Support Vector Machines (SVM)</a:t>
            </a:r>
          </a:p>
          <a:p>
            <a:r>
              <a:rPr lang="en-US" altLang="it-IT" dirty="0"/>
              <a:t>…</a:t>
            </a:r>
          </a:p>
        </p:txBody>
      </p:sp>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0438" y="1646248"/>
            <a:ext cx="6269297" cy="204830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4704" y="3096009"/>
            <a:ext cx="2737841" cy="1782552"/>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4061" y="5015036"/>
            <a:ext cx="4750044" cy="1130358"/>
          </a:xfrm>
          <a:prstGeom prst="rect">
            <a:avLst/>
          </a:prstGeom>
        </p:spPr>
      </p:pic>
    </p:spTree>
    <p:extLst>
      <p:ext uri="{BB962C8B-B14F-4D97-AF65-F5344CB8AC3E}">
        <p14:creationId xmlns:p14="http://schemas.microsoft.com/office/powerpoint/2010/main" val="60178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Effect transition="in" filter="fade">
                                      <p:cBhvr>
                                        <p:cTn id="13" dur="500"/>
                                        <p:tgtEl>
                                          <p:spTgt spid="5837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371">
                                            <p:txEl>
                                              <p:pRg st="2" end="2"/>
                                            </p:txEl>
                                          </p:spTgt>
                                        </p:tgtEl>
                                        <p:attrNameLst>
                                          <p:attrName>style.visibility</p:attrName>
                                        </p:attrNameLst>
                                      </p:cBhvr>
                                      <p:to>
                                        <p:strVal val="visible"/>
                                      </p:to>
                                    </p:set>
                                    <p:animEffect transition="in" filter="fade">
                                      <p:cBhvr>
                                        <p:cTn id="16" dur="500"/>
                                        <p:tgtEl>
                                          <p:spTgt spid="5837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 calcmode="lin" valueType="num">
                                      <p:cBhvr additive="base">
                                        <p:cTn id="21"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71">
                                            <p:txEl>
                                              <p:pRg st="3" end="3"/>
                                            </p:txEl>
                                          </p:spTgt>
                                        </p:tgtEl>
                                        <p:attrNameLst>
                                          <p:attrName>ppt_y</p:attrName>
                                        </p:attrNameLst>
                                      </p:cBhvr>
                                      <p:tavLst>
                                        <p:tav tm="0">
                                          <p:val>
                                            <p:strVal val="1+#ppt_h/2"/>
                                          </p:val>
                                        </p:tav>
                                        <p:tav tm="100000">
                                          <p:val>
                                            <p:strVal val="#ppt_y"/>
                                          </p:val>
                                        </p:tav>
                                      </p:tavLst>
                                    </p:anim>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371">
                                            <p:txEl>
                                              <p:pRg st="4" end="4"/>
                                            </p:txEl>
                                          </p:spTgt>
                                        </p:tgtEl>
                                        <p:attrNameLst>
                                          <p:attrName>style.visibility</p:attrName>
                                        </p:attrNameLst>
                                      </p:cBhvr>
                                      <p:to>
                                        <p:strVal val="visible"/>
                                      </p:to>
                                    </p:set>
                                    <p:anim calcmode="lin" valueType="num">
                                      <p:cBhvr additive="base">
                                        <p:cTn id="37"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4" end="4"/>
                                            </p:txEl>
                                          </p:spTgt>
                                        </p:tgtEl>
                                        <p:attrNameLst>
                                          <p:attrName>ppt_y</p:attrName>
                                        </p:attrNameLst>
                                      </p:cBhvr>
                                      <p:tavLst>
                                        <p:tav tm="0">
                                          <p:val>
                                            <p:strVal val="1+#ppt_h/2"/>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58371">
                                            <p:txEl>
                                              <p:pRg st="5" end="5"/>
                                            </p:txEl>
                                          </p:spTgt>
                                        </p:tgtEl>
                                        <p:attrNameLst>
                                          <p:attrName>style.visibility</p:attrName>
                                        </p:attrNameLst>
                                      </p:cBhvr>
                                      <p:to>
                                        <p:strVal val="visible"/>
                                      </p:to>
                                    </p:set>
                                    <p:anim calcmode="lin" valueType="num">
                                      <p:cBhvr additive="base">
                                        <p:cTn id="4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371">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8371">
                                            <p:txEl>
                                              <p:pRg st="6" end="6"/>
                                            </p:txEl>
                                          </p:spTgt>
                                        </p:tgtEl>
                                        <p:attrNameLst>
                                          <p:attrName>style.visibility</p:attrName>
                                        </p:attrNameLst>
                                      </p:cBhvr>
                                      <p:to>
                                        <p:strVal val="visible"/>
                                      </p:to>
                                    </p:set>
                                    <p:anim calcmode="lin" valueType="num">
                                      <p:cBhvr additive="base">
                                        <p:cTn id="49"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8371">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8371">
                                            <p:txEl>
                                              <p:pRg st="7" end="7"/>
                                            </p:txEl>
                                          </p:spTgt>
                                        </p:tgtEl>
                                        <p:attrNameLst>
                                          <p:attrName>style.visibility</p:attrName>
                                        </p:attrNameLst>
                                      </p:cBhvr>
                                      <p:to>
                                        <p:strVal val="visible"/>
                                      </p:to>
                                    </p:set>
                                    <p:anim calcmode="lin" valueType="num">
                                      <p:cBhvr additive="base">
                                        <p:cTn id="53"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83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53" name="Rectangle 49"/>
          <p:cNvSpPr>
            <a:spLocks noGrp="1" noChangeArrowheads="1"/>
          </p:cNvSpPr>
          <p:nvPr>
            <p:ph type="body" sz="half" idx="1"/>
          </p:nvPr>
        </p:nvSpPr>
        <p:spPr>
          <a:xfrm>
            <a:off x="492180" y="1899935"/>
            <a:ext cx="7704138" cy="1095375"/>
          </a:xfrm>
        </p:spPr>
        <p:txBody>
          <a:bodyPr lIns="0" tIns="0" rIns="0" bIns="0">
            <a:spAutoFit/>
          </a:bodyPr>
          <a:lstStyle/>
          <a:p>
            <a:pPr marL="428625" indent="-323850"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400"/>
              <a:t>Objectives</a:t>
            </a:r>
          </a:p>
          <a:p>
            <a:pPr marL="741363" lvl="1" indent="-284163"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a:t>detecting groups of similar data objects</a:t>
            </a:r>
          </a:p>
          <a:p>
            <a:pPr marL="741363" lvl="1" indent="-284163"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a:t>identifying exceptions and outliers</a:t>
            </a:r>
          </a:p>
        </p:txBody>
      </p:sp>
      <p:grpSp>
        <p:nvGrpSpPr>
          <p:cNvPr id="2" name="Group 23"/>
          <p:cNvGrpSpPr>
            <a:grpSpLocks/>
          </p:cNvGrpSpPr>
          <p:nvPr/>
        </p:nvGrpSpPr>
        <p:grpSpPr bwMode="auto">
          <a:xfrm>
            <a:off x="1796992" y="3483754"/>
            <a:ext cx="3348038" cy="2051050"/>
            <a:chOff x="771" y="431"/>
            <a:chExt cx="2109" cy="1292"/>
          </a:xfrm>
        </p:grpSpPr>
        <p:sp>
          <p:nvSpPr>
            <p:cNvPr id="21544" name="Oval 24"/>
            <p:cNvSpPr>
              <a:spLocks noChangeArrowheads="1"/>
            </p:cNvSpPr>
            <p:nvPr/>
          </p:nvSpPr>
          <p:spPr bwMode="auto">
            <a:xfrm>
              <a:off x="1826" y="431"/>
              <a:ext cx="1054" cy="895"/>
            </a:xfrm>
            <a:prstGeom prst="ellipse">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5" name="Oval 25"/>
            <p:cNvSpPr>
              <a:spLocks noChangeArrowheads="1"/>
            </p:cNvSpPr>
            <p:nvPr/>
          </p:nvSpPr>
          <p:spPr bwMode="auto">
            <a:xfrm>
              <a:off x="771" y="431"/>
              <a:ext cx="989" cy="796"/>
            </a:xfrm>
            <a:prstGeom prst="ellipse">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6" name="Oval 26"/>
            <p:cNvSpPr>
              <a:spLocks noChangeArrowheads="1"/>
            </p:cNvSpPr>
            <p:nvPr/>
          </p:nvSpPr>
          <p:spPr bwMode="auto">
            <a:xfrm>
              <a:off x="1233" y="1226"/>
              <a:ext cx="989" cy="497"/>
            </a:xfrm>
            <a:prstGeom prst="ellipse">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3" name="Group 60"/>
          <p:cNvGrpSpPr>
            <a:grpSpLocks/>
          </p:cNvGrpSpPr>
          <p:nvPr/>
        </p:nvGrpSpPr>
        <p:grpSpPr bwMode="auto">
          <a:xfrm>
            <a:off x="1796992" y="3582180"/>
            <a:ext cx="3008313" cy="1789113"/>
            <a:chOff x="476" y="2403"/>
            <a:chExt cx="1895" cy="1127"/>
          </a:xfrm>
          <a:solidFill>
            <a:schemeClr val="accent6">
              <a:lumMod val="40000"/>
              <a:lumOff val="60000"/>
            </a:schemeClr>
          </a:solidFill>
        </p:grpSpPr>
        <p:sp>
          <p:nvSpPr>
            <p:cNvPr id="21511" name="Oval 6"/>
            <p:cNvSpPr>
              <a:spLocks noChangeArrowheads="1"/>
            </p:cNvSpPr>
            <p:nvPr/>
          </p:nvSpPr>
          <p:spPr bwMode="auto">
            <a:xfrm>
              <a:off x="657" y="2480"/>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2" name="Oval 7"/>
            <p:cNvSpPr>
              <a:spLocks noChangeArrowheads="1"/>
            </p:cNvSpPr>
            <p:nvPr/>
          </p:nvSpPr>
          <p:spPr bwMode="auto">
            <a:xfrm>
              <a:off x="921" y="2530"/>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3" name="Oval 8"/>
            <p:cNvSpPr>
              <a:spLocks noChangeArrowheads="1"/>
            </p:cNvSpPr>
            <p:nvPr/>
          </p:nvSpPr>
          <p:spPr bwMode="auto">
            <a:xfrm>
              <a:off x="723" y="2679"/>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4" name="Oval 9"/>
            <p:cNvSpPr>
              <a:spLocks noChangeArrowheads="1"/>
            </p:cNvSpPr>
            <p:nvPr/>
          </p:nvSpPr>
          <p:spPr bwMode="auto">
            <a:xfrm>
              <a:off x="986" y="2729"/>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5" name="Oval 10"/>
            <p:cNvSpPr>
              <a:spLocks noChangeArrowheads="1"/>
            </p:cNvSpPr>
            <p:nvPr/>
          </p:nvSpPr>
          <p:spPr bwMode="auto">
            <a:xfrm>
              <a:off x="1184" y="2579"/>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6" name="Oval 11"/>
            <p:cNvSpPr>
              <a:spLocks noChangeArrowheads="1"/>
            </p:cNvSpPr>
            <p:nvPr/>
          </p:nvSpPr>
          <p:spPr bwMode="auto">
            <a:xfrm>
              <a:off x="789" y="2878"/>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7" name="Oval 12"/>
            <p:cNvSpPr>
              <a:spLocks noChangeArrowheads="1"/>
            </p:cNvSpPr>
            <p:nvPr/>
          </p:nvSpPr>
          <p:spPr bwMode="auto">
            <a:xfrm>
              <a:off x="986" y="2729"/>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8" name="Rectangle 13"/>
            <p:cNvSpPr>
              <a:spLocks noChangeArrowheads="1"/>
            </p:cNvSpPr>
            <p:nvPr/>
          </p:nvSpPr>
          <p:spPr bwMode="auto">
            <a:xfrm>
              <a:off x="1777" y="2530"/>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9" name="Rectangle 14"/>
            <p:cNvSpPr>
              <a:spLocks noChangeArrowheads="1"/>
            </p:cNvSpPr>
            <p:nvPr/>
          </p:nvSpPr>
          <p:spPr bwMode="auto">
            <a:xfrm>
              <a:off x="2041" y="2579"/>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0" name="Rectangle 15"/>
            <p:cNvSpPr>
              <a:spLocks noChangeArrowheads="1"/>
            </p:cNvSpPr>
            <p:nvPr/>
          </p:nvSpPr>
          <p:spPr bwMode="auto">
            <a:xfrm>
              <a:off x="1843" y="2679"/>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1" name="Rectangle 16"/>
            <p:cNvSpPr>
              <a:spLocks noChangeArrowheads="1"/>
            </p:cNvSpPr>
            <p:nvPr/>
          </p:nvSpPr>
          <p:spPr bwMode="auto">
            <a:xfrm>
              <a:off x="2041" y="2828"/>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2" name="Rectangle 17"/>
            <p:cNvSpPr>
              <a:spLocks noChangeArrowheads="1"/>
            </p:cNvSpPr>
            <p:nvPr/>
          </p:nvSpPr>
          <p:spPr bwMode="auto">
            <a:xfrm>
              <a:off x="1777" y="2878"/>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3" name="Rectangle 18"/>
            <p:cNvSpPr>
              <a:spLocks noChangeArrowheads="1"/>
            </p:cNvSpPr>
            <p:nvPr/>
          </p:nvSpPr>
          <p:spPr bwMode="auto">
            <a:xfrm>
              <a:off x="2239" y="2729"/>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4" name="Rectangle 19"/>
            <p:cNvSpPr>
              <a:spLocks noChangeArrowheads="1"/>
            </p:cNvSpPr>
            <p:nvPr/>
          </p:nvSpPr>
          <p:spPr bwMode="auto">
            <a:xfrm>
              <a:off x="2173" y="2977"/>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5" name="AutoShape 20"/>
            <p:cNvSpPr>
              <a:spLocks noChangeArrowheads="1"/>
            </p:cNvSpPr>
            <p:nvPr/>
          </p:nvSpPr>
          <p:spPr bwMode="auto">
            <a:xfrm>
              <a:off x="1250" y="3176"/>
              <a:ext cx="198" cy="100"/>
            </a:xfrm>
            <a:prstGeom prst="flowChartExtra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6" name="AutoShape 21"/>
            <p:cNvSpPr>
              <a:spLocks noChangeArrowheads="1"/>
            </p:cNvSpPr>
            <p:nvPr/>
          </p:nvSpPr>
          <p:spPr bwMode="auto">
            <a:xfrm>
              <a:off x="1579" y="3325"/>
              <a:ext cx="198" cy="100"/>
            </a:xfrm>
            <a:prstGeom prst="flowChartExtra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7" name="AutoShape 22"/>
            <p:cNvSpPr>
              <a:spLocks noChangeArrowheads="1"/>
            </p:cNvSpPr>
            <p:nvPr/>
          </p:nvSpPr>
          <p:spPr bwMode="auto">
            <a:xfrm>
              <a:off x="1250" y="3375"/>
              <a:ext cx="198" cy="100"/>
            </a:xfrm>
            <a:prstGeom prst="flowChartExtra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8" name="Oval 31"/>
            <p:cNvSpPr>
              <a:spLocks noChangeArrowheads="1"/>
            </p:cNvSpPr>
            <p:nvPr/>
          </p:nvSpPr>
          <p:spPr bwMode="auto">
            <a:xfrm>
              <a:off x="1491" y="3030"/>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9" name="Oval 32"/>
            <p:cNvSpPr>
              <a:spLocks noChangeArrowheads="1"/>
            </p:cNvSpPr>
            <p:nvPr/>
          </p:nvSpPr>
          <p:spPr bwMode="auto">
            <a:xfrm>
              <a:off x="799" y="2485"/>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0" name="Oval 33"/>
            <p:cNvSpPr>
              <a:spLocks noChangeArrowheads="1"/>
            </p:cNvSpPr>
            <p:nvPr/>
          </p:nvSpPr>
          <p:spPr bwMode="auto">
            <a:xfrm>
              <a:off x="980" y="3029"/>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1" name="Oval 34"/>
            <p:cNvSpPr>
              <a:spLocks noChangeArrowheads="1"/>
            </p:cNvSpPr>
            <p:nvPr/>
          </p:nvSpPr>
          <p:spPr bwMode="auto">
            <a:xfrm>
              <a:off x="986" y="2696"/>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2" name="Oval 35" descr="Wide downward diagonal"/>
            <p:cNvSpPr>
              <a:spLocks noChangeArrowheads="1"/>
            </p:cNvSpPr>
            <p:nvPr/>
          </p:nvSpPr>
          <p:spPr bwMode="auto">
            <a:xfrm>
              <a:off x="1570" y="2666"/>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3" name="Oval 36"/>
            <p:cNvSpPr>
              <a:spLocks noChangeArrowheads="1"/>
            </p:cNvSpPr>
            <p:nvPr/>
          </p:nvSpPr>
          <p:spPr bwMode="auto">
            <a:xfrm>
              <a:off x="1434" y="2403"/>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4" name="Oval 37"/>
            <p:cNvSpPr>
              <a:spLocks noChangeArrowheads="1"/>
            </p:cNvSpPr>
            <p:nvPr/>
          </p:nvSpPr>
          <p:spPr bwMode="auto">
            <a:xfrm>
              <a:off x="1434" y="2927"/>
              <a:ext cx="132" cy="100"/>
            </a:xfrm>
            <a:prstGeom prst="ellipse">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5" name="Rectangle 40"/>
            <p:cNvSpPr>
              <a:spLocks noChangeArrowheads="1"/>
            </p:cNvSpPr>
            <p:nvPr/>
          </p:nvSpPr>
          <p:spPr bwMode="auto">
            <a:xfrm>
              <a:off x="1661" y="2848"/>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6" name="Rectangle 41"/>
            <p:cNvSpPr>
              <a:spLocks noChangeArrowheads="1"/>
            </p:cNvSpPr>
            <p:nvPr/>
          </p:nvSpPr>
          <p:spPr bwMode="auto">
            <a:xfrm>
              <a:off x="727" y="3220"/>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7" name="Rectangle 42" descr="Wide downward diagonal"/>
            <p:cNvSpPr>
              <a:spLocks noChangeArrowheads="1"/>
            </p:cNvSpPr>
            <p:nvPr/>
          </p:nvSpPr>
          <p:spPr bwMode="auto">
            <a:xfrm>
              <a:off x="1162" y="2893"/>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8" name="AutoShape 45" descr="Wide downward diagonal"/>
            <p:cNvSpPr>
              <a:spLocks noChangeArrowheads="1"/>
            </p:cNvSpPr>
            <p:nvPr/>
          </p:nvSpPr>
          <p:spPr bwMode="auto">
            <a:xfrm>
              <a:off x="1117" y="2485"/>
              <a:ext cx="198" cy="100"/>
            </a:xfrm>
            <a:prstGeom prst="flowChartExtra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9" name="AutoShape 46" descr="Wide downward diagonal"/>
            <p:cNvSpPr>
              <a:spLocks noChangeArrowheads="1"/>
            </p:cNvSpPr>
            <p:nvPr/>
          </p:nvSpPr>
          <p:spPr bwMode="auto">
            <a:xfrm>
              <a:off x="1661" y="2485"/>
              <a:ext cx="198" cy="100"/>
            </a:xfrm>
            <a:prstGeom prst="flowChartExtra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0" name="AutoShape 47"/>
            <p:cNvSpPr>
              <a:spLocks noChangeArrowheads="1"/>
            </p:cNvSpPr>
            <p:nvPr/>
          </p:nvSpPr>
          <p:spPr bwMode="auto">
            <a:xfrm>
              <a:off x="476" y="3430"/>
              <a:ext cx="198" cy="100"/>
            </a:xfrm>
            <a:prstGeom prst="flowChartExtra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1" name="Rectangle 56" descr="Wide downward diagonal"/>
            <p:cNvSpPr>
              <a:spLocks noChangeArrowheads="1"/>
            </p:cNvSpPr>
            <p:nvPr/>
          </p:nvSpPr>
          <p:spPr bwMode="auto">
            <a:xfrm>
              <a:off x="1292" y="2707"/>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2" name="Rectangle 57" descr="Wide downward diagonal"/>
            <p:cNvSpPr>
              <a:spLocks noChangeArrowheads="1"/>
            </p:cNvSpPr>
            <p:nvPr/>
          </p:nvSpPr>
          <p:spPr bwMode="auto">
            <a:xfrm>
              <a:off x="793" y="2843"/>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3" name="Rectangle 58" descr="Wide downward diagonal"/>
            <p:cNvSpPr>
              <a:spLocks noChangeArrowheads="1"/>
            </p:cNvSpPr>
            <p:nvPr/>
          </p:nvSpPr>
          <p:spPr bwMode="auto">
            <a:xfrm>
              <a:off x="657" y="2652"/>
              <a:ext cx="132" cy="100"/>
            </a:xfrm>
            <a:prstGeom prst="rect">
              <a:avLst/>
            </a:prstGeom>
            <a:grp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sp>
        <p:nvSpPr>
          <p:cNvPr id="43" name="Rectangle 4"/>
          <p:cNvSpPr txBox="1">
            <a:spLocks noChangeArrowheads="1"/>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rgbClr val="F4A404"/>
                </a:solidFill>
                <a:latin typeface="+mj-lt"/>
                <a:ea typeface="+mj-ea"/>
                <a:cs typeface="+mj-cs"/>
              </a:defRPr>
            </a:lvl1pPr>
          </a:lstStyle>
          <a:p>
            <a:r>
              <a:rPr lang="en-GB" altLang="it-IT" sz="4000" dirty="0"/>
              <a:t>Clustering</a:t>
            </a:r>
            <a:endParaRPr lang="it-IT" altLang="it-IT" sz="4000" dirty="0"/>
          </a:p>
        </p:txBody>
      </p:sp>
    </p:spTree>
    <p:extLst>
      <p:ext uri="{BB962C8B-B14F-4D97-AF65-F5344CB8AC3E}">
        <p14:creationId xmlns:p14="http://schemas.microsoft.com/office/powerpoint/2010/main" val="9896559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53">
                                            <p:txEl>
                                              <p:pRg st="0" end="0"/>
                                            </p:txEl>
                                          </p:spTgt>
                                        </p:tgtEl>
                                        <p:attrNameLst>
                                          <p:attrName>style.visibility</p:attrName>
                                        </p:attrNameLst>
                                      </p:cBhvr>
                                      <p:to>
                                        <p:strVal val="visible"/>
                                      </p:to>
                                    </p:set>
                                    <p:animEffect transition="in" filter="fade">
                                      <p:cBhvr>
                                        <p:cTn id="7" dur="500"/>
                                        <p:tgtEl>
                                          <p:spTgt spid="7275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53">
                                            <p:txEl>
                                              <p:pRg st="1" end="1"/>
                                            </p:txEl>
                                          </p:spTgt>
                                        </p:tgtEl>
                                        <p:attrNameLst>
                                          <p:attrName>style.visibility</p:attrName>
                                        </p:attrNameLst>
                                      </p:cBhvr>
                                      <p:to>
                                        <p:strVal val="visible"/>
                                      </p:to>
                                    </p:set>
                                    <p:animEffect transition="in" filter="fade">
                                      <p:cBhvr>
                                        <p:cTn id="10" dur="500"/>
                                        <p:tgtEl>
                                          <p:spTgt spid="7275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753">
                                            <p:txEl>
                                              <p:pRg st="2" end="2"/>
                                            </p:txEl>
                                          </p:spTgt>
                                        </p:tgtEl>
                                        <p:attrNameLst>
                                          <p:attrName>style.visibility</p:attrName>
                                        </p:attrNameLst>
                                      </p:cBhvr>
                                      <p:to>
                                        <p:strVal val="visible"/>
                                      </p:to>
                                    </p:set>
                                    <p:animEffect transition="in" filter="fade">
                                      <p:cBhvr>
                                        <p:cTn id="13" dur="500"/>
                                        <p:tgtEl>
                                          <p:spTgt spid="7275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53" name="Rectangle 49"/>
          <p:cNvSpPr>
            <a:spLocks noGrp="1" noChangeArrowheads="1"/>
          </p:cNvSpPr>
          <p:nvPr>
            <p:ph type="body" sz="half" idx="1"/>
          </p:nvPr>
        </p:nvSpPr>
        <p:spPr>
          <a:xfrm>
            <a:off x="492180" y="1899935"/>
            <a:ext cx="7704138" cy="1095375"/>
          </a:xfrm>
        </p:spPr>
        <p:txBody>
          <a:bodyPr lIns="0" tIns="0" rIns="0" bIns="0">
            <a:spAutoFit/>
          </a:bodyPr>
          <a:lstStyle/>
          <a:p>
            <a:pPr marL="428625" indent="-323850"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400" dirty="0"/>
              <a:t>Objectives</a:t>
            </a:r>
          </a:p>
          <a:p>
            <a:pPr marL="741363" lvl="1" indent="-284163"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dirty="0"/>
              <a:t>detecting groups of similar data objects</a:t>
            </a:r>
          </a:p>
          <a:p>
            <a:pPr marL="741363" lvl="1" indent="-284163"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dirty="0"/>
              <a:t>identifying exceptions and outliers</a:t>
            </a:r>
          </a:p>
        </p:txBody>
      </p:sp>
      <p:grpSp>
        <p:nvGrpSpPr>
          <p:cNvPr id="2" name="Group 23"/>
          <p:cNvGrpSpPr>
            <a:grpSpLocks/>
          </p:cNvGrpSpPr>
          <p:nvPr/>
        </p:nvGrpSpPr>
        <p:grpSpPr bwMode="auto">
          <a:xfrm>
            <a:off x="1796992" y="3483754"/>
            <a:ext cx="3348038" cy="2051050"/>
            <a:chOff x="771" y="431"/>
            <a:chExt cx="2109" cy="1292"/>
          </a:xfrm>
        </p:grpSpPr>
        <p:sp>
          <p:nvSpPr>
            <p:cNvPr id="21544" name="Oval 24"/>
            <p:cNvSpPr>
              <a:spLocks noChangeArrowheads="1"/>
            </p:cNvSpPr>
            <p:nvPr/>
          </p:nvSpPr>
          <p:spPr bwMode="auto">
            <a:xfrm>
              <a:off x="1826" y="431"/>
              <a:ext cx="1054" cy="895"/>
            </a:xfrm>
            <a:prstGeom prst="ellipse">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5" name="Oval 25"/>
            <p:cNvSpPr>
              <a:spLocks noChangeArrowheads="1"/>
            </p:cNvSpPr>
            <p:nvPr/>
          </p:nvSpPr>
          <p:spPr bwMode="auto">
            <a:xfrm>
              <a:off x="771" y="431"/>
              <a:ext cx="989" cy="796"/>
            </a:xfrm>
            <a:prstGeom prst="ellipse">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6" name="Oval 26"/>
            <p:cNvSpPr>
              <a:spLocks noChangeArrowheads="1"/>
            </p:cNvSpPr>
            <p:nvPr/>
          </p:nvSpPr>
          <p:spPr bwMode="auto">
            <a:xfrm>
              <a:off x="1233" y="1226"/>
              <a:ext cx="989" cy="497"/>
            </a:xfrm>
            <a:prstGeom prst="ellipse">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3" name="Group 60"/>
          <p:cNvGrpSpPr>
            <a:grpSpLocks/>
          </p:cNvGrpSpPr>
          <p:nvPr/>
        </p:nvGrpSpPr>
        <p:grpSpPr bwMode="auto">
          <a:xfrm>
            <a:off x="1796992" y="3582180"/>
            <a:ext cx="3008313" cy="1789113"/>
            <a:chOff x="476" y="2403"/>
            <a:chExt cx="1895" cy="1127"/>
          </a:xfrm>
        </p:grpSpPr>
        <p:sp>
          <p:nvSpPr>
            <p:cNvPr id="21511" name="Oval 6"/>
            <p:cNvSpPr>
              <a:spLocks noChangeArrowheads="1"/>
            </p:cNvSpPr>
            <p:nvPr/>
          </p:nvSpPr>
          <p:spPr bwMode="auto">
            <a:xfrm>
              <a:off x="657" y="2480"/>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2" name="Oval 7"/>
            <p:cNvSpPr>
              <a:spLocks noChangeArrowheads="1"/>
            </p:cNvSpPr>
            <p:nvPr/>
          </p:nvSpPr>
          <p:spPr bwMode="auto">
            <a:xfrm>
              <a:off x="921" y="2530"/>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3" name="Oval 8"/>
            <p:cNvSpPr>
              <a:spLocks noChangeArrowheads="1"/>
            </p:cNvSpPr>
            <p:nvPr/>
          </p:nvSpPr>
          <p:spPr bwMode="auto">
            <a:xfrm>
              <a:off x="723" y="2679"/>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4" name="Oval 9"/>
            <p:cNvSpPr>
              <a:spLocks noChangeArrowheads="1"/>
            </p:cNvSpPr>
            <p:nvPr/>
          </p:nvSpPr>
          <p:spPr bwMode="auto">
            <a:xfrm>
              <a:off x="986" y="2729"/>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5" name="Oval 10"/>
            <p:cNvSpPr>
              <a:spLocks noChangeArrowheads="1"/>
            </p:cNvSpPr>
            <p:nvPr/>
          </p:nvSpPr>
          <p:spPr bwMode="auto">
            <a:xfrm>
              <a:off x="1184" y="2579"/>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6" name="Oval 11"/>
            <p:cNvSpPr>
              <a:spLocks noChangeArrowheads="1"/>
            </p:cNvSpPr>
            <p:nvPr/>
          </p:nvSpPr>
          <p:spPr bwMode="auto">
            <a:xfrm>
              <a:off x="789" y="2878"/>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7" name="Oval 12"/>
            <p:cNvSpPr>
              <a:spLocks noChangeArrowheads="1"/>
            </p:cNvSpPr>
            <p:nvPr/>
          </p:nvSpPr>
          <p:spPr bwMode="auto">
            <a:xfrm>
              <a:off x="986" y="2729"/>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8" name="Rectangle 13"/>
            <p:cNvSpPr>
              <a:spLocks noChangeArrowheads="1"/>
            </p:cNvSpPr>
            <p:nvPr/>
          </p:nvSpPr>
          <p:spPr bwMode="auto">
            <a:xfrm>
              <a:off x="1777" y="2530"/>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19" name="Rectangle 14"/>
            <p:cNvSpPr>
              <a:spLocks noChangeArrowheads="1"/>
            </p:cNvSpPr>
            <p:nvPr/>
          </p:nvSpPr>
          <p:spPr bwMode="auto">
            <a:xfrm>
              <a:off x="2041" y="2579"/>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0" name="Rectangle 15"/>
            <p:cNvSpPr>
              <a:spLocks noChangeArrowheads="1"/>
            </p:cNvSpPr>
            <p:nvPr/>
          </p:nvSpPr>
          <p:spPr bwMode="auto">
            <a:xfrm>
              <a:off x="1843" y="2679"/>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1" name="Rectangle 16"/>
            <p:cNvSpPr>
              <a:spLocks noChangeArrowheads="1"/>
            </p:cNvSpPr>
            <p:nvPr/>
          </p:nvSpPr>
          <p:spPr bwMode="auto">
            <a:xfrm>
              <a:off x="2041" y="2828"/>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2" name="Rectangle 17"/>
            <p:cNvSpPr>
              <a:spLocks noChangeArrowheads="1"/>
            </p:cNvSpPr>
            <p:nvPr/>
          </p:nvSpPr>
          <p:spPr bwMode="auto">
            <a:xfrm>
              <a:off x="1777" y="2878"/>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3" name="Rectangle 18"/>
            <p:cNvSpPr>
              <a:spLocks noChangeArrowheads="1"/>
            </p:cNvSpPr>
            <p:nvPr/>
          </p:nvSpPr>
          <p:spPr bwMode="auto">
            <a:xfrm>
              <a:off x="2239" y="2729"/>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4" name="Rectangle 19"/>
            <p:cNvSpPr>
              <a:spLocks noChangeArrowheads="1"/>
            </p:cNvSpPr>
            <p:nvPr/>
          </p:nvSpPr>
          <p:spPr bwMode="auto">
            <a:xfrm>
              <a:off x="2173" y="2977"/>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5" name="AutoShape 20"/>
            <p:cNvSpPr>
              <a:spLocks noChangeArrowheads="1"/>
            </p:cNvSpPr>
            <p:nvPr/>
          </p:nvSpPr>
          <p:spPr bwMode="auto">
            <a:xfrm>
              <a:off x="1250" y="3176"/>
              <a:ext cx="198" cy="100"/>
            </a:xfrm>
            <a:prstGeom prst="flowChartExtract">
              <a:avLst/>
            </a:prstGeom>
            <a:solidFill>
              <a:srgbClr val="0000FF"/>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6" name="AutoShape 21"/>
            <p:cNvSpPr>
              <a:spLocks noChangeArrowheads="1"/>
            </p:cNvSpPr>
            <p:nvPr/>
          </p:nvSpPr>
          <p:spPr bwMode="auto">
            <a:xfrm>
              <a:off x="1579" y="3325"/>
              <a:ext cx="198" cy="100"/>
            </a:xfrm>
            <a:prstGeom prst="flowChartExtract">
              <a:avLst/>
            </a:prstGeom>
            <a:solidFill>
              <a:srgbClr val="0000FF"/>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7" name="AutoShape 22"/>
            <p:cNvSpPr>
              <a:spLocks noChangeArrowheads="1"/>
            </p:cNvSpPr>
            <p:nvPr/>
          </p:nvSpPr>
          <p:spPr bwMode="auto">
            <a:xfrm>
              <a:off x="1250" y="3375"/>
              <a:ext cx="198" cy="100"/>
            </a:xfrm>
            <a:prstGeom prst="flowChartExtract">
              <a:avLst/>
            </a:prstGeom>
            <a:solidFill>
              <a:srgbClr val="0000FF"/>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8" name="Oval 31"/>
            <p:cNvSpPr>
              <a:spLocks noChangeArrowheads="1"/>
            </p:cNvSpPr>
            <p:nvPr/>
          </p:nvSpPr>
          <p:spPr bwMode="auto">
            <a:xfrm>
              <a:off x="1491" y="3030"/>
              <a:ext cx="132" cy="100"/>
            </a:xfrm>
            <a:prstGeom prst="ellipse">
              <a:avLst/>
            </a:prstGeom>
            <a:solidFill>
              <a:srgbClr val="FF00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29" name="Oval 32"/>
            <p:cNvSpPr>
              <a:spLocks noChangeArrowheads="1"/>
            </p:cNvSpPr>
            <p:nvPr/>
          </p:nvSpPr>
          <p:spPr bwMode="auto">
            <a:xfrm>
              <a:off x="799" y="2485"/>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0" name="Oval 33"/>
            <p:cNvSpPr>
              <a:spLocks noChangeArrowheads="1"/>
            </p:cNvSpPr>
            <p:nvPr/>
          </p:nvSpPr>
          <p:spPr bwMode="auto">
            <a:xfrm>
              <a:off x="980" y="3029"/>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1" name="Oval 34"/>
            <p:cNvSpPr>
              <a:spLocks noChangeArrowheads="1"/>
            </p:cNvSpPr>
            <p:nvPr/>
          </p:nvSpPr>
          <p:spPr bwMode="auto">
            <a:xfrm>
              <a:off x="986" y="2696"/>
              <a:ext cx="132" cy="100"/>
            </a:xfrm>
            <a:prstGeom prst="ellipse">
              <a:avLst/>
            </a:prstGeom>
            <a:solidFill>
              <a:srgbClr val="00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2" name="Oval 35" descr="Wide downward diagonal"/>
            <p:cNvSpPr>
              <a:spLocks noChangeArrowheads="1"/>
            </p:cNvSpPr>
            <p:nvPr/>
          </p:nvSpPr>
          <p:spPr bwMode="auto">
            <a:xfrm>
              <a:off x="1570" y="2666"/>
              <a:ext cx="132" cy="100"/>
            </a:xfrm>
            <a:prstGeom prst="ellipse">
              <a:avLst/>
            </a:prstGeom>
            <a:pattFill prst="wdDnDiag">
              <a:fgClr>
                <a:srgbClr val="006600"/>
              </a:fgClr>
              <a:bgClr>
                <a:srgbClr val="FFFF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3" name="Oval 36"/>
            <p:cNvSpPr>
              <a:spLocks noChangeArrowheads="1"/>
            </p:cNvSpPr>
            <p:nvPr/>
          </p:nvSpPr>
          <p:spPr bwMode="auto">
            <a:xfrm>
              <a:off x="1434" y="2403"/>
              <a:ext cx="132" cy="100"/>
            </a:xfrm>
            <a:prstGeom prst="ellipse">
              <a:avLst/>
            </a:prstGeom>
            <a:solidFill>
              <a:srgbClr val="FF00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4" name="Oval 37"/>
            <p:cNvSpPr>
              <a:spLocks noChangeArrowheads="1"/>
            </p:cNvSpPr>
            <p:nvPr/>
          </p:nvSpPr>
          <p:spPr bwMode="auto">
            <a:xfrm>
              <a:off x="1434" y="2927"/>
              <a:ext cx="132" cy="100"/>
            </a:xfrm>
            <a:prstGeom prst="ellipse">
              <a:avLst/>
            </a:prstGeom>
            <a:solidFill>
              <a:srgbClr val="FF00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5" name="Rectangle 40"/>
            <p:cNvSpPr>
              <a:spLocks noChangeArrowheads="1"/>
            </p:cNvSpPr>
            <p:nvPr/>
          </p:nvSpPr>
          <p:spPr bwMode="auto">
            <a:xfrm>
              <a:off x="1661" y="2848"/>
              <a:ext cx="132" cy="100"/>
            </a:xfrm>
            <a:prstGeom prst="rect">
              <a:avLst/>
            </a:prstGeom>
            <a:solidFill>
              <a:srgbClr val="FFFF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6" name="Rectangle 41"/>
            <p:cNvSpPr>
              <a:spLocks noChangeArrowheads="1"/>
            </p:cNvSpPr>
            <p:nvPr/>
          </p:nvSpPr>
          <p:spPr bwMode="auto">
            <a:xfrm>
              <a:off x="727" y="3220"/>
              <a:ext cx="132" cy="100"/>
            </a:xfrm>
            <a:prstGeom prst="rect">
              <a:avLst/>
            </a:prstGeom>
            <a:solidFill>
              <a:srgbClr val="FF00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7" name="Rectangle 42" descr="Wide downward diagonal"/>
            <p:cNvSpPr>
              <a:spLocks noChangeArrowheads="1"/>
            </p:cNvSpPr>
            <p:nvPr/>
          </p:nvSpPr>
          <p:spPr bwMode="auto">
            <a:xfrm>
              <a:off x="1162" y="2893"/>
              <a:ext cx="132" cy="100"/>
            </a:xfrm>
            <a:prstGeom prst="rect">
              <a:avLst/>
            </a:prstGeom>
            <a:pattFill prst="wdDnDiag">
              <a:fgClr>
                <a:srgbClr val="FFFF00"/>
              </a:fgClr>
              <a:bgClr>
                <a:srgbClr val="0080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8" name="AutoShape 45" descr="Wide downward diagonal"/>
            <p:cNvSpPr>
              <a:spLocks noChangeArrowheads="1"/>
            </p:cNvSpPr>
            <p:nvPr/>
          </p:nvSpPr>
          <p:spPr bwMode="auto">
            <a:xfrm>
              <a:off x="1117" y="2485"/>
              <a:ext cx="198" cy="100"/>
            </a:xfrm>
            <a:prstGeom prst="flowChartExtract">
              <a:avLst/>
            </a:prstGeom>
            <a:pattFill prst="wdDnDiag">
              <a:fgClr>
                <a:srgbClr val="0000FF"/>
              </a:fgClr>
              <a:bgClr>
                <a:srgbClr val="0080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39" name="AutoShape 46" descr="Wide downward diagonal"/>
            <p:cNvSpPr>
              <a:spLocks noChangeArrowheads="1"/>
            </p:cNvSpPr>
            <p:nvPr/>
          </p:nvSpPr>
          <p:spPr bwMode="auto">
            <a:xfrm>
              <a:off x="1661" y="2485"/>
              <a:ext cx="198" cy="100"/>
            </a:xfrm>
            <a:prstGeom prst="flowChartExtract">
              <a:avLst/>
            </a:prstGeom>
            <a:pattFill prst="wdDnDiag">
              <a:fgClr>
                <a:srgbClr val="0000FF"/>
              </a:fgClr>
              <a:bgClr>
                <a:srgbClr val="FFFF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0" name="AutoShape 47"/>
            <p:cNvSpPr>
              <a:spLocks noChangeArrowheads="1"/>
            </p:cNvSpPr>
            <p:nvPr/>
          </p:nvSpPr>
          <p:spPr bwMode="auto">
            <a:xfrm>
              <a:off x="476" y="3430"/>
              <a:ext cx="198" cy="100"/>
            </a:xfrm>
            <a:prstGeom prst="flowChartExtract">
              <a:avLst/>
            </a:prstGeom>
            <a:solidFill>
              <a:srgbClr val="FF00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1" name="Rectangle 56" descr="Wide downward diagonal"/>
            <p:cNvSpPr>
              <a:spLocks noChangeArrowheads="1"/>
            </p:cNvSpPr>
            <p:nvPr/>
          </p:nvSpPr>
          <p:spPr bwMode="auto">
            <a:xfrm>
              <a:off x="1292" y="2707"/>
              <a:ext cx="132" cy="100"/>
            </a:xfrm>
            <a:prstGeom prst="rect">
              <a:avLst/>
            </a:prstGeom>
            <a:pattFill prst="wdDnDiag">
              <a:fgClr>
                <a:srgbClr val="FFFF00"/>
              </a:fgClr>
              <a:bgClr>
                <a:srgbClr val="0080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2" name="Rectangle 57" descr="Wide downward diagonal"/>
            <p:cNvSpPr>
              <a:spLocks noChangeArrowheads="1"/>
            </p:cNvSpPr>
            <p:nvPr/>
          </p:nvSpPr>
          <p:spPr bwMode="auto">
            <a:xfrm>
              <a:off x="793" y="2843"/>
              <a:ext cx="132" cy="100"/>
            </a:xfrm>
            <a:prstGeom prst="rect">
              <a:avLst/>
            </a:prstGeom>
            <a:pattFill prst="wdDnDiag">
              <a:fgClr>
                <a:srgbClr val="FFFF00"/>
              </a:fgClr>
              <a:bgClr>
                <a:srgbClr val="0080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21543" name="Rectangle 58" descr="Wide downward diagonal"/>
            <p:cNvSpPr>
              <a:spLocks noChangeArrowheads="1"/>
            </p:cNvSpPr>
            <p:nvPr/>
          </p:nvSpPr>
          <p:spPr bwMode="auto">
            <a:xfrm>
              <a:off x="657" y="2652"/>
              <a:ext cx="132" cy="100"/>
            </a:xfrm>
            <a:prstGeom prst="rect">
              <a:avLst/>
            </a:prstGeom>
            <a:pattFill prst="wdDnDiag">
              <a:fgClr>
                <a:srgbClr val="FFFF00"/>
              </a:fgClr>
              <a:bgClr>
                <a:srgbClr val="008000"/>
              </a:bgClr>
            </a:patt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sp>
        <p:nvSpPr>
          <p:cNvPr id="43" name="Rectangle 4"/>
          <p:cNvSpPr txBox="1">
            <a:spLocks noChangeArrowheads="1"/>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rgbClr val="F4A404"/>
                </a:solidFill>
                <a:latin typeface="+mj-lt"/>
                <a:ea typeface="+mj-ea"/>
                <a:cs typeface="+mj-cs"/>
              </a:defRPr>
            </a:lvl1pPr>
          </a:lstStyle>
          <a:p>
            <a:r>
              <a:rPr lang="en-GB" altLang="it-IT" sz="4000" dirty="0"/>
              <a:t>Clustering</a:t>
            </a:r>
            <a:endParaRPr lang="it-IT" altLang="it-IT" sz="4000" dirty="0"/>
          </a:p>
        </p:txBody>
      </p:sp>
      <p:pic>
        <p:nvPicPr>
          <p:cNvPr id="2050" name="Picture 2" descr="Image result for dbscan clustering imag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2708" y="2849581"/>
            <a:ext cx="3204334" cy="239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0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Clustering</a:t>
            </a:r>
          </a:p>
        </p:txBody>
      </p:sp>
      <p:pic>
        <p:nvPicPr>
          <p:cNvPr id="2050" name="Picture 2" descr="Image result for clustering applications imag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665" y="2251638"/>
            <a:ext cx="3945062" cy="2243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utlier detection imag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1525" y="4574589"/>
            <a:ext cx="2571767" cy="17132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icroarray clustering imag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3421" y="2325641"/>
            <a:ext cx="3940587" cy="391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2988" y="188913"/>
            <a:ext cx="8080375" cy="647700"/>
          </a:xfrm>
        </p:spPr>
        <p:txBody>
          <a:bodyPr/>
          <a:lstStyle/>
          <a:p>
            <a:r>
              <a:rPr lang="en-US" altLang="it-IT" sz="3600" dirty="0"/>
              <a:t>Notion of a Cluster can be Ambiguous</a:t>
            </a:r>
          </a:p>
        </p:txBody>
      </p:sp>
      <p:grpSp>
        <p:nvGrpSpPr>
          <p:cNvPr id="22531" name="Group 91"/>
          <p:cNvGrpSpPr>
            <a:grpSpLocks/>
          </p:cNvGrpSpPr>
          <p:nvPr/>
        </p:nvGrpSpPr>
        <p:grpSpPr bwMode="auto">
          <a:xfrm>
            <a:off x="685800" y="1905000"/>
            <a:ext cx="3344863" cy="1479550"/>
            <a:chOff x="432" y="1200"/>
            <a:chExt cx="2107" cy="932"/>
          </a:xfrm>
        </p:grpSpPr>
        <p:grpSp>
          <p:nvGrpSpPr>
            <p:cNvPr id="22604" name="Group 3"/>
            <p:cNvGrpSpPr>
              <a:grpSpLocks noChangeAspect="1"/>
            </p:cNvGrpSpPr>
            <p:nvPr/>
          </p:nvGrpSpPr>
          <p:grpSpPr bwMode="auto">
            <a:xfrm>
              <a:off x="432" y="1200"/>
              <a:ext cx="2107" cy="516"/>
              <a:chOff x="2464" y="2296"/>
              <a:chExt cx="2634" cy="646"/>
            </a:xfrm>
          </p:grpSpPr>
          <p:sp>
            <p:nvSpPr>
              <p:cNvPr id="22606" name="Oval 4"/>
              <p:cNvSpPr>
                <a:spLocks noChangeAspect="1" noChangeArrowheads="1"/>
              </p:cNvSpPr>
              <p:nvPr/>
            </p:nvSpPr>
            <p:spPr bwMode="auto">
              <a:xfrm>
                <a:off x="4564" y="2730"/>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7" name="Oval 5"/>
              <p:cNvSpPr>
                <a:spLocks noChangeAspect="1" noChangeArrowheads="1"/>
              </p:cNvSpPr>
              <p:nvPr/>
            </p:nvSpPr>
            <p:spPr bwMode="auto">
              <a:xfrm>
                <a:off x="4312" y="2842"/>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8" name="Oval 6"/>
              <p:cNvSpPr>
                <a:spLocks noChangeAspect="1" noChangeArrowheads="1"/>
              </p:cNvSpPr>
              <p:nvPr/>
            </p:nvSpPr>
            <p:spPr bwMode="auto">
              <a:xfrm>
                <a:off x="4466" y="2856"/>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9" name="Oval 7"/>
              <p:cNvSpPr>
                <a:spLocks noChangeAspect="1" noChangeArrowheads="1"/>
              </p:cNvSpPr>
              <p:nvPr/>
            </p:nvSpPr>
            <p:spPr bwMode="auto">
              <a:xfrm>
                <a:off x="4410" y="2744"/>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0" name="Oval 8"/>
              <p:cNvSpPr>
                <a:spLocks noChangeAspect="1" noChangeArrowheads="1"/>
              </p:cNvSpPr>
              <p:nvPr/>
            </p:nvSpPr>
            <p:spPr bwMode="auto">
              <a:xfrm>
                <a:off x="4326" y="2478"/>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1" name="Oval 9"/>
              <p:cNvSpPr>
                <a:spLocks noChangeAspect="1" noChangeArrowheads="1"/>
              </p:cNvSpPr>
              <p:nvPr/>
            </p:nvSpPr>
            <p:spPr bwMode="auto">
              <a:xfrm>
                <a:off x="4158" y="2422"/>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2" name="Oval 10"/>
              <p:cNvSpPr>
                <a:spLocks noChangeAspect="1" noChangeArrowheads="1"/>
              </p:cNvSpPr>
              <p:nvPr/>
            </p:nvSpPr>
            <p:spPr bwMode="auto">
              <a:xfrm>
                <a:off x="4242" y="2296"/>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3" name="Oval 11"/>
              <p:cNvSpPr>
                <a:spLocks noChangeAspect="1" noChangeArrowheads="1"/>
              </p:cNvSpPr>
              <p:nvPr/>
            </p:nvSpPr>
            <p:spPr bwMode="auto">
              <a:xfrm>
                <a:off x="4788" y="2716"/>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4" name="Oval 12"/>
              <p:cNvSpPr>
                <a:spLocks noChangeAspect="1" noChangeArrowheads="1"/>
              </p:cNvSpPr>
              <p:nvPr/>
            </p:nvSpPr>
            <p:spPr bwMode="auto">
              <a:xfrm>
                <a:off x="5012" y="2618"/>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5" name="Oval 13"/>
              <p:cNvSpPr>
                <a:spLocks noChangeAspect="1" noChangeArrowheads="1"/>
              </p:cNvSpPr>
              <p:nvPr/>
            </p:nvSpPr>
            <p:spPr bwMode="auto">
              <a:xfrm>
                <a:off x="4788" y="2534"/>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6" name="Oval 14"/>
              <p:cNvSpPr>
                <a:spLocks noChangeAspect="1" noChangeArrowheads="1"/>
              </p:cNvSpPr>
              <p:nvPr/>
            </p:nvSpPr>
            <p:spPr bwMode="auto">
              <a:xfrm flipV="1">
                <a:off x="2870" y="2422"/>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7" name="Oval 15"/>
              <p:cNvSpPr>
                <a:spLocks noChangeAspect="1" noChangeArrowheads="1"/>
              </p:cNvSpPr>
              <p:nvPr/>
            </p:nvSpPr>
            <p:spPr bwMode="auto">
              <a:xfrm flipV="1">
                <a:off x="2618" y="2310"/>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8" name="Oval 16"/>
              <p:cNvSpPr>
                <a:spLocks noChangeAspect="1" noChangeArrowheads="1"/>
              </p:cNvSpPr>
              <p:nvPr/>
            </p:nvSpPr>
            <p:spPr bwMode="auto">
              <a:xfrm flipV="1">
                <a:off x="2772" y="2296"/>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19" name="Oval 17"/>
              <p:cNvSpPr>
                <a:spLocks noChangeAspect="1" noChangeArrowheads="1"/>
              </p:cNvSpPr>
              <p:nvPr/>
            </p:nvSpPr>
            <p:spPr bwMode="auto">
              <a:xfrm flipV="1">
                <a:off x="2716" y="2408"/>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20" name="Oval 18"/>
              <p:cNvSpPr>
                <a:spLocks noChangeAspect="1" noChangeArrowheads="1"/>
              </p:cNvSpPr>
              <p:nvPr/>
            </p:nvSpPr>
            <p:spPr bwMode="auto">
              <a:xfrm flipV="1">
                <a:off x="2632" y="2674"/>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21" name="Oval 19"/>
              <p:cNvSpPr>
                <a:spLocks noChangeAspect="1" noChangeArrowheads="1"/>
              </p:cNvSpPr>
              <p:nvPr/>
            </p:nvSpPr>
            <p:spPr bwMode="auto">
              <a:xfrm flipV="1">
                <a:off x="2464" y="2730"/>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22" name="Oval 20"/>
              <p:cNvSpPr>
                <a:spLocks noChangeAspect="1" noChangeArrowheads="1"/>
              </p:cNvSpPr>
              <p:nvPr/>
            </p:nvSpPr>
            <p:spPr bwMode="auto">
              <a:xfrm flipV="1">
                <a:off x="2548" y="2856"/>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23" name="Oval 21"/>
              <p:cNvSpPr>
                <a:spLocks noChangeAspect="1" noChangeArrowheads="1"/>
              </p:cNvSpPr>
              <p:nvPr/>
            </p:nvSpPr>
            <p:spPr bwMode="auto">
              <a:xfrm flipV="1">
                <a:off x="3094" y="2436"/>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24" name="Oval 22"/>
              <p:cNvSpPr>
                <a:spLocks noChangeAspect="1" noChangeArrowheads="1"/>
              </p:cNvSpPr>
              <p:nvPr/>
            </p:nvSpPr>
            <p:spPr bwMode="auto">
              <a:xfrm flipV="1">
                <a:off x="3318" y="2534"/>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25" name="Oval 23"/>
              <p:cNvSpPr>
                <a:spLocks noChangeAspect="1" noChangeArrowheads="1"/>
              </p:cNvSpPr>
              <p:nvPr/>
            </p:nvSpPr>
            <p:spPr bwMode="auto">
              <a:xfrm flipV="1">
                <a:off x="3094" y="2618"/>
                <a:ext cx="86" cy="86"/>
              </a:xfrm>
              <a:prstGeom prst="ellipse">
                <a:avLst/>
              </a:prstGeom>
              <a:solidFill>
                <a:srgbClr val="000000"/>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grpSp>
        <p:sp>
          <p:nvSpPr>
            <p:cNvPr id="22605" name="Rectangle 87"/>
            <p:cNvSpPr>
              <a:spLocks noChangeArrowheads="1"/>
            </p:cNvSpPr>
            <p:nvPr/>
          </p:nvSpPr>
          <p:spPr bwMode="auto">
            <a:xfrm>
              <a:off x="624" y="1920"/>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r>
                <a:rPr lang="en-US" altLang="it-IT" sz="1600">
                  <a:latin typeface="Times New Roman" pitchFamily="18" charset="0"/>
                  <a:cs typeface="Times New Roman" pitchFamily="18" charset="0"/>
                </a:rPr>
                <a:t>How many clusters?</a:t>
              </a:r>
              <a:endParaRPr lang="en-US" altLang="it-IT" sz="1600">
                <a:latin typeface="Times New Roman" pitchFamily="18" charset="0"/>
              </a:endParaRPr>
            </a:p>
          </p:txBody>
        </p:sp>
      </p:grpSp>
      <p:grpSp>
        <p:nvGrpSpPr>
          <p:cNvPr id="4" name="Group 94"/>
          <p:cNvGrpSpPr>
            <a:grpSpLocks/>
          </p:cNvGrpSpPr>
          <p:nvPr/>
        </p:nvGrpSpPr>
        <p:grpSpPr bwMode="auto">
          <a:xfrm>
            <a:off x="4960938" y="4114800"/>
            <a:ext cx="3344862" cy="1371600"/>
            <a:chOff x="3125" y="2592"/>
            <a:chExt cx="2107" cy="864"/>
          </a:xfrm>
        </p:grpSpPr>
        <p:grpSp>
          <p:nvGrpSpPr>
            <p:cNvPr id="22582" name="Group 66"/>
            <p:cNvGrpSpPr>
              <a:grpSpLocks/>
            </p:cNvGrpSpPr>
            <p:nvPr/>
          </p:nvGrpSpPr>
          <p:grpSpPr bwMode="auto">
            <a:xfrm>
              <a:off x="3125" y="2592"/>
              <a:ext cx="2107" cy="518"/>
              <a:chOff x="3125" y="2592"/>
              <a:chExt cx="2107" cy="518"/>
            </a:xfrm>
          </p:grpSpPr>
          <p:sp>
            <p:nvSpPr>
              <p:cNvPr id="22584" name="AutoShape 67"/>
              <p:cNvSpPr>
                <a:spLocks noChangeAspect="1" noChangeArrowheads="1"/>
              </p:cNvSpPr>
              <p:nvPr/>
            </p:nvSpPr>
            <p:spPr bwMode="auto">
              <a:xfrm>
                <a:off x="4805" y="2940"/>
                <a:ext cx="69"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85" name="AutoShape 68"/>
              <p:cNvSpPr>
                <a:spLocks noChangeAspect="1" noChangeArrowheads="1"/>
              </p:cNvSpPr>
              <p:nvPr/>
            </p:nvSpPr>
            <p:spPr bwMode="auto">
              <a:xfrm>
                <a:off x="4603" y="3030"/>
                <a:ext cx="69"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86" name="AutoShape 69"/>
              <p:cNvSpPr>
                <a:spLocks noChangeAspect="1" noChangeArrowheads="1"/>
              </p:cNvSpPr>
              <p:nvPr/>
            </p:nvSpPr>
            <p:spPr bwMode="auto">
              <a:xfrm>
                <a:off x="4726" y="3041"/>
                <a:ext cx="69"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87" name="AutoShape 70"/>
              <p:cNvSpPr>
                <a:spLocks noChangeAspect="1" noChangeArrowheads="1"/>
              </p:cNvSpPr>
              <p:nvPr/>
            </p:nvSpPr>
            <p:spPr bwMode="auto">
              <a:xfrm>
                <a:off x="4682" y="2951"/>
                <a:ext cx="68"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1537095" name="AutoShape 71"/>
              <p:cNvSpPr>
                <a:spLocks noChangeAspect="1" noChangeArrowheads="1"/>
              </p:cNvSpPr>
              <p:nvPr/>
            </p:nvSpPr>
            <p:spPr bwMode="auto">
              <a:xfrm>
                <a:off x="4614" y="2738"/>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charset="0"/>
                </a:endParaRPr>
              </a:p>
            </p:txBody>
          </p:sp>
          <p:sp>
            <p:nvSpPr>
              <p:cNvPr id="1537096" name="AutoShape 72"/>
              <p:cNvSpPr>
                <a:spLocks noChangeAspect="1" noChangeArrowheads="1"/>
              </p:cNvSpPr>
              <p:nvPr/>
            </p:nvSpPr>
            <p:spPr bwMode="auto">
              <a:xfrm>
                <a:off x="4480" y="2693"/>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charset="0"/>
                </a:endParaRPr>
              </a:p>
            </p:txBody>
          </p:sp>
          <p:sp>
            <p:nvSpPr>
              <p:cNvPr id="1537097" name="AutoShape 73"/>
              <p:cNvSpPr>
                <a:spLocks noChangeAspect="1" noChangeArrowheads="1"/>
              </p:cNvSpPr>
              <p:nvPr/>
            </p:nvSpPr>
            <p:spPr bwMode="auto">
              <a:xfrm>
                <a:off x="4547" y="2592"/>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charset="0"/>
                </a:endParaRPr>
              </a:p>
            </p:txBody>
          </p:sp>
          <p:sp>
            <p:nvSpPr>
              <p:cNvPr id="22591" name="AutoShape 74"/>
              <p:cNvSpPr>
                <a:spLocks noChangeAspect="1" noChangeArrowheads="1"/>
              </p:cNvSpPr>
              <p:nvPr/>
            </p:nvSpPr>
            <p:spPr bwMode="auto">
              <a:xfrm>
                <a:off x="4984" y="2929"/>
                <a:ext cx="69"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2" name="AutoShape 75"/>
              <p:cNvSpPr>
                <a:spLocks noChangeAspect="1" noChangeArrowheads="1"/>
              </p:cNvSpPr>
              <p:nvPr/>
            </p:nvSpPr>
            <p:spPr bwMode="auto">
              <a:xfrm>
                <a:off x="5163" y="2850"/>
                <a:ext cx="69"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3" name="AutoShape 76"/>
              <p:cNvSpPr>
                <a:spLocks noChangeAspect="1" noChangeArrowheads="1"/>
              </p:cNvSpPr>
              <p:nvPr/>
            </p:nvSpPr>
            <p:spPr bwMode="auto">
              <a:xfrm>
                <a:off x="4984" y="2783"/>
                <a:ext cx="69" cy="69"/>
              </a:xfrm>
              <a:prstGeom prst="diamond">
                <a:avLst/>
              </a:prstGeom>
              <a:solidFill>
                <a:srgbClr val="FFCC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4" name="AutoShape 77"/>
              <p:cNvSpPr>
                <a:spLocks noChangeAspect="1" noChangeArrowheads="1"/>
              </p:cNvSpPr>
              <p:nvPr/>
            </p:nvSpPr>
            <p:spPr bwMode="auto">
              <a:xfrm flipV="1">
                <a:off x="3450" y="2693"/>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5" name="AutoShape 78"/>
              <p:cNvSpPr>
                <a:spLocks noChangeAspect="1" noChangeArrowheads="1"/>
              </p:cNvSpPr>
              <p:nvPr/>
            </p:nvSpPr>
            <p:spPr bwMode="auto">
              <a:xfrm flipV="1">
                <a:off x="3248" y="2603"/>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6" name="AutoShape 79"/>
              <p:cNvSpPr>
                <a:spLocks noChangeAspect="1" noChangeArrowheads="1"/>
              </p:cNvSpPr>
              <p:nvPr/>
            </p:nvSpPr>
            <p:spPr bwMode="auto">
              <a:xfrm flipV="1">
                <a:off x="3371" y="2592"/>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7" name="AutoShape 80"/>
              <p:cNvSpPr>
                <a:spLocks noChangeAspect="1" noChangeArrowheads="1"/>
              </p:cNvSpPr>
              <p:nvPr/>
            </p:nvSpPr>
            <p:spPr bwMode="auto">
              <a:xfrm flipV="1">
                <a:off x="3327" y="2682"/>
                <a:ext cx="68"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8" name="AutoShape 81"/>
              <p:cNvSpPr>
                <a:spLocks noChangeAspect="1" noChangeArrowheads="1"/>
              </p:cNvSpPr>
              <p:nvPr/>
            </p:nvSpPr>
            <p:spPr bwMode="auto">
              <a:xfrm flipV="1">
                <a:off x="3259" y="2895"/>
                <a:ext cx="69" cy="69"/>
              </a:xfrm>
              <a:prstGeom prst="flowChartExtract">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99" name="AutoShape 82"/>
              <p:cNvSpPr>
                <a:spLocks noChangeAspect="1" noChangeArrowheads="1"/>
              </p:cNvSpPr>
              <p:nvPr/>
            </p:nvSpPr>
            <p:spPr bwMode="auto">
              <a:xfrm flipV="1">
                <a:off x="3125" y="2940"/>
                <a:ext cx="69" cy="69"/>
              </a:xfrm>
              <a:prstGeom prst="flowChartExtract">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0" name="AutoShape 83"/>
              <p:cNvSpPr>
                <a:spLocks noChangeAspect="1" noChangeArrowheads="1"/>
              </p:cNvSpPr>
              <p:nvPr/>
            </p:nvSpPr>
            <p:spPr bwMode="auto">
              <a:xfrm flipV="1">
                <a:off x="3192" y="3041"/>
                <a:ext cx="69" cy="69"/>
              </a:xfrm>
              <a:prstGeom prst="flowChartExtract">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1" name="AutoShape 84"/>
              <p:cNvSpPr>
                <a:spLocks noChangeAspect="1" noChangeArrowheads="1"/>
              </p:cNvSpPr>
              <p:nvPr/>
            </p:nvSpPr>
            <p:spPr bwMode="auto">
              <a:xfrm flipV="1">
                <a:off x="3629" y="2704"/>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2" name="AutoShape 85"/>
              <p:cNvSpPr>
                <a:spLocks noChangeAspect="1" noChangeArrowheads="1"/>
              </p:cNvSpPr>
              <p:nvPr/>
            </p:nvSpPr>
            <p:spPr bwMode="auto">
              <a:xfrm flipV="1">
                <a:off x="3808" y="2783"/>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603" name="AutoShape 86"/>
              <p:cNvSpPr>
                <a:spLocks noChangeAspect="1" noChangeArrowheads="1"/>
              </p:cNvSpPr>
              <p:nvPr/>
            </p:nvSpPr>
            <p:spPr bwMode="auto">
              <a:xfrm flipV="1">
                <a:off x="3629" y="2850"/>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grpSp>
        <p:sp>
          <p:nvSpPr>
            <p:cNvPr id="22583" name="Rectangle 88"/>
            <p:cNvSpPr>
              <a:spLocks noChangeArrowheads="1"/>
            </p:cNvSpPr>
            <p:nvPr/>
          </p:nvSpPr>
          <p:spPr bwMode="auto">
            <a:xfrm>
              <a:off x="3413" y="3244"/>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r>
                <a:rPr lang="en-US" altLang="it-IT" sz="1600">
                  <a:latin typeface="Times New Roman" pitchFamily="18" charset="0"/>
                  <a:cs typeface="Times New Roman" pitchFamily="18" charset="0"/>
                </a:rPr>
                <a:t>Four Clusters</a:t>
              </a:r>
              <a:r>
                <a:rPr lang="en-US" altLang="it-IT" sz="1600">
                  <a:latin typeface="Times New Roman" pitchFamily="18" charset="0"/>
                </a:rPr>
                <a:t> </a:t>
              </a:r>
            </a:p>
          </p:txBody>
        </p:sp>
      </p:grpSp>
      <p:grpSp>
        <p:nvGrpSpPr>
          <p:cNvPr id="6" name="Group 93"/>
          <p:cNvGrpSpPr>
            <a:grpSpLocks/>
          </p:cNvGrpSpPr>
          <p:nvPr/>
        </p:nvGrpSpPr>
        <p:grpSpPr bwMode="auto">
          <a:xfrm>
            <a:off x="685800" y="4114800"/>
            <a:ext cx="3344863" cy="1371600"/>
            <a:chOff x="432" y="2592"/>
            <a:chExt cx="2107" cy="864"/>
          </a:xfrm>
        </p:grpSpPr>
        <p:grpSp>
          <p:nvGrpSpPr>
            <p:cNvPr id="22560" name="Group 45"/>
            <p:cNvGrpSpPr>
              <a:grpSpLocks/>
            </p:cNvGrpSpPr>
            <p:nvPr/>
          </p:nvGrpSpPr>
          <p:grpSpPr bwMode="auto">
            <a:xfrm>
              <a:off x="432" y="2592"/>
              <a:ext cx="2107" cy="516"/>
              <a:chOff x="432" y="2592"/>
              <a:chExt cx="2107" cy="516"/>
            </a:xfrm>
          </p:grpSpPr>
          <p:sp>
            <p:nvSpPr>
              <p:cNvPr id="22562" name="AutoShape 46"/>
              <p:cNvSpPr>
                <a:spLocks noChangeAspect="1" noChangeArrowheads="1"/>
              </p:cNvSpPr>
              <p:nvPr/>
            </p:nvSpPr>
            <p:spPr bwMode="auto">
              <a:xfrm>
                <a:off x="2112" y="2939"/>
                <a:ext cx="69" cy="68"/>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3" name="AutoShape 47"/>
              <p:cNvSpPr>
                <a:spLocks noChangeAspect="1" noChangeArrowheads="1"/>
              </p:cNvSpPr>
              <p:nvPr/>
            </p:nvSpPr>
            <p:spPr bwMode="auto">
              <a:xfrm>
                <a:off x="1910" y="3028"/>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4" name="AutoShape 48"/>
              <p:cNvSpPr>
                <a:spLocks noChangeAspect="1" noChangeArrowheads="1"/>
              </p:cNvSpPr>
              <p:nvPr/>
            </p:nvSpPr>
            <p:spPr bwMode="auto">
              <a:xfrm>
                <a:off x="2033" y="3039"/>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5" name="AutoShape 49"/>
              <p:cNvSpPr>
                <a:spLocks noChangeAspect="1" noChangeArrowheads="1"/>
              </p:cNvSpPr>
              <p:nvPr/>
            </p:nvSpPr>
            <p:spPr bwMode="auto">
              <a:xfrm>
                <a:off x="1989" y="2950"/>
                <a:ext cx="68"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6" name="AutoShape 50"/>
              <p:cNvSpPr>
                <a:spLocks noChangeAspect="1" noChangeArrowheads="1"/>
              </p:cNvSpPr>
              <p:nvPr/>
            </p:nvSpPr>
            <p:spPr bwMode="auto">
              <a:xfrm>
                <a:off x="1921" y="2737"/>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7" name="AutoShape 51"/>
              <p:cNvSpPr>
                <a:spLocks noChangeAspect="1" noChangeArrowheads="1"/>
              </p:cNvSpPr>
              <p:nvPr/>
            </p:nvSpPr>
            <p:spPr bwMode="auto">
              <a:xfrm>
                <a:off x="1787" y="2693"/>
                <a:ext cx="69" cy="68"/>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8" name="AutoShape 52"/>
              <p:cNvSpPr>
                <a:spLocks noChangeAspect="1" noChangeArrowheads="1"/>
              </p:cNvSpPr>
              <p:nvPr/>
            </p:nvSpPr>
            <p:spPr bwMode="auto">
              <a:xfrm>
                <a:off x="1854" y="2592"/>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69" name="AutoShape 53"/>
              <p:cNvSpPr>
                <a:spLocks noChangeAspect="1" noChangeArrowheads="1"/>
              </p:cNvSpPr>
              <p:nvPr/>
            </p:nvSpPr>
            <p:spPr bwMode="auto">
              <a:xfrm>
                <a:off x="2291" y="2927"/>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0" name="AutoShape 54"/>
              <p:cNvSpPr>
                <a:spLocks noChangeAspect="1" noChangeArrowheads="1"/>
              </p:cNvSpPr>
              <p:nvPr/>
            </p:nvSpPr>
            <p:spPr bwMode="auto">
              <a:xfrm>
                <a:off x="2470" y="2849"/>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1" name="AutoShape 55"/>
              <p:cNvSpPr>
                <a:spLocks noChangeAspect="1" noChangeArrowheads="1"/>
              </p:cNvSpPr>
              <p:nvPr/>
            </p:nvSpPr>
            <p:spPr bwMode="auto">
              <a:xfrm>
                <a:off x="2291" y="2782"/>
                <a:ext cx="69" cy="69"/>
              </a:xfrm>
              <a:prstGeom prst="triangle">
                <a:avLst>
                  <a:gd name="adj" fmla="val 50000"/>
                </a:avLst>
              </a:prstGeom>
              <a:solidFill>
                <a:srgbClr val="3366FF"/>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2" name="Rectangle 56"/>
              <p:cNvSpPr>
                <a:spLocks noChangeAspect="1" noChangeArrowheads="1"/>
              </p:cNvSpPr>
              <p:nvPr/>
            </p:nvSpPr>
            <p:spPr bwMode="auto">
              <a:xfrm flipV="1">
                <a:off x="757" y="2693"/>
                <a:ext cx="69" cy="68"/>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3" name="Rectangle 57"/>
              <p:cNvSpPr>
                <a:spLocks noChangeAspect="1" noChangeArrowheads="1"/>
              </p:cNvSpPr>
              <p:nvPr/>
            </p:nvSpPr>
            <p:spPr bwMode="auto">
              <a:xfrm flipV="1">
                <a:off x="555" y="2603"/>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4" name="Rectangle 58"/>
              <p:cNvSpPr>
                <a:spLocks noChangeAspect="1" noChangeArrowheads="1"/>
              </p:cNvSpPr>
              <p:nvPr/>
            </p:nvSpPr>
            <p:spPr bwMode="auto">
              <a:xfrm flipV="1">
                <a:off x="678" y="2592"/>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5" name="Rectangle 59"/>
              <p:cNvSpPr>
                <a:spLocks noChangeAspect="1" noChangeArrowheads="1"/>
              </p:cNvSpPr>
              <p:nvPr/>
            </p:nvSpPr>
            <p:spPr bwMode="auto">
              <a:xfrm flipV="1">
                <a:off x="634" y="2681"/>
                <a:ext cx="68"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6" name="Rectangle 60"/>
              <p:cNvSpPr>
                <a:spLocks noChangeAspect="1" noChangeArrowheads="1"/>
              </p:cNvSpPr>
              <p:nvPr/>
            </p:nvSpPr>
            <p:spPr bwMode="auto">
              <a:xfrm flipV="1">
                <a:off x="566" y="2894"/>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7" name="Rectangle 61"/>
              <p:cNvSpPr>
                <a:spLocks noChangeAspect="1" noChangeArrowheads="1"/>
              </p:cNvSpPr>
              <p:nvPr/>
            </p:nvSpPr>
            <p:spPr bwMode="auto">
              <a:xfrm flipV="1">
                <a:off x="432" y="2939"/>
                <a:ext cx="69" cy="68"/>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8" name="Rectangle 62"/>
              <p:cNvSpPr>
                <a:spLocks noChangeAspect="1" noChangeArrowheads="1"/>
              </p:cNvSpPr>
              <p:nvPr/>
            </p:nvSpPr>
            <p:spPr bwMode="auto">
              <a:xfrm flipV="1">
                <a:off x="499" y="3039"/>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79" name="Rectangle 63"/>
              <p:cNvSpPr>
                <a:spLocks noChangeAspect="1" noChangeArrowheads="1"/>
              </p:cNvSpPr>
              <p:nvPr/>
            </p:nvSpPr>
            <p:spPr bwMode="auto">
              <a:xfrm flipV="1">
                <a:off x="936" y="2704"/>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80" name="Rectangle 64"/>
              <p:cNvSpPr>
                <a:spLocks noChangeAspect="1" noChangeArrowheads="1"/>
              </p:cNvSpPr>
              <p:nvPr/>
            </p:nvSpPr>
            <p:spPr bwMode="auto">
              <a:xfrm flipV="1">
                <a:off x="1115" y="2782"/>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81" name="Rectangle 65"/>
              <p:cNvSpPr>
                <a:spLocks noChangeAspect="1" noChangeArrowheads="1"/>
              </p:cNvSpPr>
              <p:nvPr/>
            </p:nvSpPr>
            <p:spPr bwMode="auto">
              <a:xfrm flipV="1">
                <a:off x="936" y="2849"/>
                <a:ext cx="69" cy="69"/>
              </a:xfrm>
              <a:prstGeom prst="rect">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grpSp>
        <p:sp>
          <p:nvSpPr>
            <p:cNvPr id="22561" name="Rectangle 89"/>
            <p:cNvSpPr>
              <a:spLocks noChangeArrowheads="1"/>
            </p:cNvSpPr>
            <p:nvPr/>
          </p:nvSpPr>
          <p:spPr bwMode="auto">
            <a:xfrm>
              <a:off x="624" y="3244"/>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r>
                <a:rPr lang="en-US" altLang="it-IT" sz="1600">
                  <a:latin typeface="Times New Roman" pitchFamily="18" charset="0"/>
                  <a:cs typeface="Times New Roman" pitchFamily="18" charset="0"/>
                </a:rPr>
                <a:t>Two Clusters</a:t>
              </a:r>
              <a:r>
                <a:rPr lang="en-US" altLang="it-IT" sz="1600">
                  <a:latin typeface="Times New Roman" pitchFamily="18" charset="0"/>
                </a:rPr>
                <a:t> </a:t>
              </a:r>
            </a:p>
          </p:txBody>
        </p:sp>
      </p:grpSp>
      <p:grpSp>
        <p:nvGrpSpPr>
          <p:cNvPr id="8" name="Group 92"/>
          <p:cNvGrpSpPr>
            <a:grpSpLocks/>
          </p:cNvGrpSpPr>
          <p:nvPr/>
        </p:nvGrpSpPr>
        <p:grpSpPr bwMode="auto">
          <a:xfrm>
            <a:off x="4960938" y="1905000"/>
            <a:ext cx="3344862" cy="1479550"/>
            <a:chOff x="3125" y="1200"/>
            <a:chExt cx="2107" cy="932"/>
          </a:xfrm>
        </p:grpSpPr>
        <p:grpSp>
          <p:nvGrpSpPr>
            <p:cNvPr id="22538" name="Group 24"/>
            <p:cNvGrpSpPr>
              <a:grpSpLocks/>
            </p:cNvGrpSpPr>
            <p:nvPr/>
          </p:nvGrpSpPr>
          <p:grpSpPr bwMode="auto">
            <a:xfrm>
              <a:off x="3125" y="1200"/>
              <a:ext cx="2107" cy="518"/>
              <a:chOff x="3125" y="1200"/>
              <a:chExt cx="2107" cy="518"/>
            </a:xfrm>
          </p:grpSpPr>
          <p:sp>
            <p:nvSpPr>
              <p:cNvPr id="22540" name="AutoShape 25"/>
              <p:cNvSpPr>
                <a:spLocks noChangeAspect="1" noChangeArrowheads="1"/>
              </p:cNvSpPr>
              <p:nvPr/>
            </p:nvSpPr>
            <p:spPr bwMode="auto">
              <a:xfrm>
                <a:off x="4805" y="1548"/>
                <a:ext cx="69" cy="69"/>
              </a:xfrm>
              <a:prstGeom prst="diamond">
                <a:avLst/>
              </a:prstGeom>
              <a:solidFill>
                <a:srgbClr val="FF99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41" name="AutoShape 26"/>
              <p:cNvSpPr>
                <a:spLocks noChangeAspect="1" noChangeArrowheads="1"/>
              </p:cNvSpPr>
              <p:nvPr/>
            </p:nvSpPr>
            <p:spPr bwMode="auto">
              <a:xfrm>
                <a:off x="4603" y="1638"/>
                <a:ext cx="69" cy="69"/>
              </a:xfrm>
              <a:prstGeom prst="diamond">
                <a:avLst/>
              </a:prstGeom>
              <a:solidFill>
                <a:srgbClr val="FF99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42" name="AutoShape 27"/>
              <p:cNvSpPr>
                <a:spLocks noChangeAspect="1" noChangeArrowheads="1"/>
              </p:cNvSpPr>
              <p:nvPr/>
            </p:nvSpPr>
            <p:spPr bwMode="auto">
              <a:xfrm>
                <a:off x="4726" y="1649"/>
                <a:ext cx="69" cy="69"/>
              </a:xfrm>
              <a:prstGeom prst="diamond">
                <a:avLst/>
              </a:prstGeom>
              <a:solidFill>
                <a:srgbClr val="FF99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43" name="AutoShape 28"/>
              <p:cNvSpPr>
                <a:spLocks noChangeAspect="1" noChangeArrowheads="1"/>
              </p:cNvSpPr>
              <p:nvPr/>
            </p:nvSpPr>
            <p:spPr bwMode="auto">
              <a:xfrm>
                <a:off x="4682" y="1559"/>
                <a:ext cx="68" cy="69"/>
              </a:xfrm>
              <a:prstGeom prst="diamond">
                <a:avLst/>
              </a:prstGeom>
              <a:solidFill>
                <a:srgbClr val="FF99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1537053" name="AutoShape 29"/>
              <p:cNvSpPr>
                <a:spLocks noChangeAspect="1" noChangeArrowheads="1"/>
              </p:cNvSpPr>
              <p:nvPr/>
            </p:nvSpPr>
            <p:spPr bwMode="auto">
              <a:xfrm>
                <a:off x="4614" y="1346"/>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charset="0"/>
                </a:endParaRPr>
              </a:p>
            </p:txBody>
          </p:sp>
          <p:sp>
            <p:nvSpPr>
              <p:cNvPr id="1537054" name="AutoShape 30"/>
              <p:cNvSpPr>
                <a:spLocks noChangeAspect="1" noChangeArrowheads="1"/>
              </p:cNvSpPr>
              <p:nvPr/>
            </p:nvSpPr>
            <p:spPr bwMode="auto">
              <a:xfrm>
                <a:off x="4480" y="1301"/>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charset="0"/>
                </a:endParaRPr>
              </a:p>
            </p:txBody>
          </p:sp>
          <p:sp>
            <p:nvSpPr>
              <p:cNvPr id="1537055" name="AutoShape 31"/>
              <p:cNvSpPr>
                <a:spLocks noChangeAspect="1" noChangeArrowheads="1"/>
              </p:cNvSpPr>
              <p:nvPr/>
            </p:nvSpPr>
            <p:spPr bwMode="auto">
              <a:xfrm>
                <a:off x="4547" y="1200"/>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charset="0"/>
                </a:endParaRPr>
              </a:p>
            </p:txBody>
          </p:sp>
          <p:sp>
            <p:nvSpPr>
              <p:cNvPr id="22547" name="Rectangle 32"/>
              <p:cNvSpPr>
                <a:spLocks noChangeAspect="1" noChangeArrowheads="1"/>
              </p:cNvSpPr>
              <p:nvPr/>
            </p:nvSpPr>
            <p:spPr bwMode="auto">
              <a:xfrm>
                <a:off x="4984" y="1537"/>
                <a:ext cx="69" cy="69"/>
              </a:xfrm>
              <a:prstGeom prst="rect">
                <a:avLst/>
              </a:prstGeom>
              <a:solidFill>
                <a:srgbClr val="FFFF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48" name="Rectangle 33"/>
              <p:cNvSpPr>
                <a:spLocks noChangeAspect="1" noChangeArrowheads="1"/>
              </p:cNvSpPr>
              <p:nvPr/>
            </p:nvSpPr>
            <p:spPr bwMode="auto">
              <a:xfrm>
                <a:off x="5163" y="1458"/>
                <a:ext cx="69" cy="69"/>
              </a:xfrm>
              <a:prstGeom prst="rect">
                <a:avLst/>
              </a:prstGeom>
              <a:solidFill>
                <a:srgbClr val="FFFF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49" name="Rectangle 34"/>
              <p:cNvSpPr>
                <a:spLocks noChangeAspect="1" noChangeArrowheads="1"/>
              </p:cNvSpPr>
              <p:nvPr/>
            </p:nvSpPr>
            <p:spPr bwMode="auto">
              <a:xfrm>
                <a:off x="4984" y="1391"/>
                <a:ext cx="69" cy="69"/>
              </a:xfrm>
              <a:prstGeom prst="rect">
                <a:avLst/>
              </a:prstGeom>
              <a:solidFill>
                <a:srgbClr val="FFFF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0" name="AutoShape 35"/>
              <p:cNvSpPr>
                <a:spLocks noChangeAspect="1" noChangeArrowheads="1"/>
              </p:cNvSpPr>
              <p:nvPr/>
            </p:nvSpPr>
            <p:spPr bwMode="auto">
              <a:xfrm flipV="1">
                <a:off x="3450" y="1301"/>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1" name="AutoShape 36"/>
              <p:cNvSpPr>
                <a:spLocks noChangeAspect="1" noChangeArrowheads="1"/>
              </p:cNvSpPr>
              <p:nvPr/>
            </p:nvSpPr>
            <p:spPr bwMode="auto">
              <a:xfrm flipV="1">
                <a:off x="3248" y="1211"/>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2" name="AutoShape 37"/>
              <p:cNvSpPr>
                <a:spLocks noChangeAspect="1" noChangeArrowheads="1"/>
              </p:cNvSpPr>
              <p:nvPr/>
            </p:nvSpPr>
            <p:spPr bwMode="auto">
              <a:xfrm flipV="1">
                <a:off x="3371" y="1200"/>
                <a:ext cx="69"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3" name="AutoShape 38"/>
              <p:cNvSpPr>
                <a:spLocks noChangeAspect="1" noChangeArrowheads="1"/>
              </p:cNvSpPr>
              <p:nvPr/>
            </p:nvSpPr>
            <p:spPr bwMode="auto">
              <a:xfrm flipV="1">
                <a:off x="3327" y="1290"/>
                <a:ext cx="68" cy="69"/>
              </a:xfrm>
              <a:prstGeom prst="star4">
                <a:avLst>
                  <a:gd name="adj" fmla="val 12500"/>
                </a:avLst>
              </a:prstGeom>
              <a:solidFill>
                <a:srgbClr val="FF00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4" name="AutoShape 39"/>
              <p:cNvSpPr>
                <a:spLocks noChangeAspect="1" noChangeArrowheads="1"/>
              </p:cNvSpPr>
              <p:nvPr/>
            </p:nvSpPr>
            <p:spPr bwMode="auto">
              <a:xfrm flipV="1">
                <a:off x="3259" y="1503"/>
                <a:ext cx="69" cy="69"/>
              </a:xfrm>
              <a:prstGeom prst="triangle">
                <a:avLst>
                  <a:gd name="adj" fmla="val 50000"/>
                </a:avLst>
              </a:prstGeom>
              <a:solidFill>
                <a:srgbClr val="00FF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5" name="AutoShape 40"/>
              <p:cNvSpPr>
                <a:spLocks noChangeAspect="1" noChangeArrowheads="1"/>
              </p:cNvSpPr>
              <p:nvPr/>
            </p:nvSpPr>
            <p:spPr bwMode="auto">
              <a:xfrm flipV="1">
                <a:off x="3125" y="1548"/>
                <a:ext cx="69" cy="69"/>
              </a:xfrm>
              <a:prstGeom prst="triangle">
                <a:avLst>
                  <a:gd name="adj" fmla="val 50000"/>
                </a:avLst>
              </a:prstGeom>
              <a:solidFill>
                <a:srgbClr val="00FF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6" name="AutoShape 41"/>
              <p:cNvSpPr>
                <a:spLocks noChangeAspect="1" noChangeArrowheads="1"/>
              </p:cNvSpPr>
              <p:nvPr/>
            </p:nvSpPr>
            <p:spPr bwMode="auto">
              <a:xfrm flipV="1">
                <a:off x="3192" y="1649"/>
                <a:ext cx="69" cy="69"/>
              </a:xfrm>
              <a:prstGeom prst="triangle">
                <a:avLst>
                  <a:gd name="adj" fmla="val 50000"/>
                </a:avLst>
              </a:prstGeom>
              <a:solidFill>
                <a:srgbClr val="00FF00"/>
              </a:solidFill>
              <a:ln w="9525">
                <a:solidFill>
                  <a:srgbClr val="000000"/>
                </a:solidFill>
                <a:miter lim="800000"/>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7" name="Oval 42"/>
              <p:cNvSpPr>
                <a:spLocks noChangeAspect="1" noChangeArrowheads="1"/>
              </p:cNvSpPr>
              <p:nvPr/>
            </p:nvSpPr>
            <p:spPr bwMode="auto">
              <a:xfrm flipV="1">
                <a:off x="3629" y="1312"/>
                <a:ext cx="69" cy="69"/>
              </a:xfrm>
              <a:prstGeom prst="ellipse">
                <a:avLst/>
              </a:prstGeom>
              <a:solidFill>
                <a:srgbClr val="00FFFF"/>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8" name="Oval 43"/>
              <p:cNvSpPr>
                <a:spLocks noChangeAspect="1" noChangeArrowheads="1"/>
              </p:cNvSpPr>
              <p:nvPr/>
            </p:nvSpPr>
            <p:spPr bwMode="auto">
              <a:xfrm flipV="1">
                <a:off x="3808" y="1391"/>
                <a:ext cx="69" cy="69"/>
              </a:xfrm>
              <a:prstGeom prst="ellipse">
                <a:avLst/>
              </a:prstGeom>
              <a:solidFill>
                <a:srgbClr val="00FFFF"/>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sp>
            <p:nvSpPr>
              <p:cNvPr id="22559" name="Oval 44"/>
              <p:cNvSpPr>
                <a:spLocks noChangeAspect="1" noChangeArrowheads="1"/>
              </p:cNvSpPr>
              <p:nvPr/>
            </p:nvSpPr>
            <p:spPr bwMode="auto">
              <a:xfrm flipV="1">
                <a:off x="3629" y="1458"/>
                <a:ext cx="69" cy="69"/>
              </a:xfrm>
              <a:prstGeom prst="ellipse">
                <a:avLst/>
              </a:prstGeom>
              <a:solidFill>
                <a:srgbClr val="00FFFF"/>
              </a:solidFill>
              <a:ln w="9525">
                <a:solidFill>
                  <a:srgbClr val="000000"/>
                </a:solidFill>
                <a:round/>
                <a:headEnd/>
                <a:tailEnd/>
              </a:ln>
            </p:spPr>
            <p:txBody>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grpSp>
        <p:sp>
          <p:nvSpPr>
            <p:cNvPr id="22539" name="Rectangle 90"/>
            <p:cNvSpPr>
              <a:spLocks noChangeArrowheads="1"/>
            </p:cNvSpPr>
            <p:nvPr/>
          </p:nvSpPr>
          <p:spPr bwMode="auto">
            <a:xfrm>
              <a:off x="3413" y="1920"/>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r>
                <a:rPr lang="en-US" altLang="it-IT" sz="1600">
                  <a:latin typeface="Times New Roman" pitchFamily="18" charset="0"/>
                  <a:cs typeface="Times New Roman" pitchFamily="18" charset="0"/>
                </a:rPr>
                <a:t>Six Clusters</a:t>
              </a:r>
              <a:r>
                <a:rPr lang="en-US" altLang="it-IT" sz="1600">
                  <a:latin typeface="Times New Roman" pitchFamily="18" charset="0"/>
                </a:rPr>
                <a:t> </a:t>
              </a:r>
            </a:p>
          </p:txBody>
        </p:sp>
      </p:grpSp>
      <p:sp>
        <p:nvSpPr>
          <p:cNvPr id="22537" name="Rectangle 12"/>
          <p:cNvSpPr>
            <a:spLocks noChangeArrowheads="1"/>
          </p:cNvSpPr>
          <p:nvPr/>
        </p:nvSpPr>
        <p:spPr bwMode="auto">
          <a:xfrm>
            <a:off x="1300446" y="5950461"/>
            <a:ext cx="5752318" cy="3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algn="ctr">
              <a:lnSpc>
                <a:spcPts val="2000"/>
              </a:lnSpc>
            </a:pPr>
            <a:r>
              <a:rPr lang="en-US" altLang="it-IT" sz="1200" dirty="0">
                <a:latin typeface="Arial" charset="0"/>
              </a:rPr>
              <a:t>From: </a:t>
            </a:r>
            <a:r>
              <a:rPr lang="en-US" altLang="it-IT" sz="1200" dirty="0" err="1">
                <a:latin typeface="Arial" charset="0"/>
              </a:rPr>
              <a:t>Tan,Steinbach</a:t>
            </a:r>
            <a:r>
              <a:rPr lang="en-US" altLang="it-IT" sz="1200" dirty="0">
                <a:latin typeface="Arial" charset="0"/>
              </a:rPr>
              <a:t>, Kumar, Introduction to Data Mining, McGraw Hill 2006</a:t>
            </a:r>
          </a:p>
        </p:txBody>
      </p:sp>
    </p:spTree>
    <p:extLst>
      <p:ext uri="{BB962C8B-B14F-4D97-AF65-F5344CB8AC3E}">
        <p14:creationId xmlns:p14="http://schemas.microsoft.com/office/powerpoint/2010/main" val="1730186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p:txBody>
          <a:bodyPr/>
          <a:lstStyle/>
          <a:p>
            <a:r>
              <a:rPr lang="en-US" sz="4000" dirty="0"/>
              <a:t>The data science recipe</a:t>
            </a:r>
            <a:endParaRPr lang="it-IT" sz="4000" dirty="0"/>
          </a:p>
        </p:txBody>
      </p:sp>
      <p:sp>
        <p:nvSpPr>
          <p:cNvPr id="97283" name="Rectangle 3"/>
          <p:cNvSpPr>
            <a:spLocks noGrp="1" noChangeArrowheads="1"/>
          </p:cNvSpPr>
          <p:nvPr>
            <p:ph idx="1"/>
          </p:nvPr>
        </p:nvSpPr>
        <p:spPr>
          <a:xfrm>
            <a:off x="549275" y="1916113"/>
            <a:ext cx="8126413" cy="4465637"/>
          </a:xfrm>
        </p:spPr>
        <p:txBody>
          <a:bodyPr/>
          <a:lstStyle/>
          <a:p>
            <a:r>
              <a:rPr lang="it-IT" sz="2800" dirty="0" err="1"/>
              <a:t>Different</a:t>
            </a:r>
            <a:r>
              <a:rPr lang="it-IT" sz="2800" dirty="0"/>
              <a:t> </a:t>
            </a:r>
            <a:r>
              <a:rPr lang="it-IT" sz="2800" dirty="0" err="1"/>
              <a:t>ingredients</a:t>
            </a:r>
            <a:r>
              <a:rPr lang="it-IT" sz="2800" dirty="0"/>
              <a:t> </a:t>
            </a:r>
            <a:r>
              <a:rPr lang="it-IT" sz="2800" dirty="0" err="1"/>
              <a:t>needed</a:t>
            </a:r>
            <a:endParaRPr lang="it-IT" sz="2800" dirty="0"/>
          </a:p>
          <a:p>
            <a:pPr lvl="1"/>
            <a:r>
              <a:rPr lang="it-IT" sz="2400" dirty="0"/>
              <a:t>Data expert</a:t>
            </a:r>
          </a:p>
          <a:p>
            <a:pPr lvl="2"/>
            <a:r>
              <a:rPr lang="it-IT" sz="2000" dirty="0"/>
              <a:t>Data processing, data </a:t>
            </a:r>
            <a:r>
              <a:rPr lang="it-IT" sz="2000" dirty="0" err="1"/>
              <a:t>structures</a:t>
            </a:r>
            <a:endParaRPr lang="it-IT" sz="2000" dirty="0"/>
          </a:p>
          <a:p>
            <a:pPr lvl="1"/>
            <a:r>
              <a:rPr lang="it-IT" sz="2400" dirty="0"/>
              <a:t>Data </a:t>
            </a:r>
            <a:r>
              <a:rPr lang="it-IT" sz="2400" dirty="0" err="1"/>
              <a:t>analyst</a:t>
            </a:r>
            <a:endParaRPr lang="it-IT" sz="2400" dirty="0"/>
          </a:p>
          <a:p>
            <a:pPr lvl="2"/>
            <a:r>
              <a:rPr lang="it-IT" sz="2000" dirty="0"/>
              <a:t>Data </a:t>
            </a:r>
            <a:r>
              <a:rPr lang="it-IT" sz="2000" dirty="0" err="1"/>
              <a:t>mining</a:t>
            </a:r>
            <a:r>
              <a:rPr lang="it-IT" sz="2000" dirty="0"/>
              <a:t>, </a:t>
            </a:r>
            <a:r>
              <a:rPr lang="it-IT" sz="2000" dirty="0" err="1"/>
              <a:t>statistics</a:t>
            </a:r>
            <a:r>
              <a:rPr lang="it-IT" sz="2000" dirty="0"/>
              <a:t>, </a:t>
            </a:r>
            <a:r>
              <a:rPr lang="it-IT" sz="2000" dirty="0" err="1"/>
              <a:t>machine</a:t>
            </a:r>
            <a:r>
              <a:rPr lang="it-IT" sz="2000" dirty="0"/>
              <a:t> </a:t>
            </a:r>
            <a:r>
              <a:rPr lang="it-IT" sz="2000" dirty="0" err="1"/>
              <a:t>learning</a:t>
            </a:r>
            <a:endParaRPr lang="it-IT" sz="2000" dirty="0"/>
          </a:p>
          <a:p>
            <a:pPr lvl="1"/>
            <a:r>
              <a:rPr lang="it-IT" sz="2400" dirty="0" err="1"/>
              <a:t>Visualization</a:t>
            </a:r>
            <a:r>
              <a:rPr lang="it-IT" sz="2400" dirty="0"/>
              <a:t> </a:t>
            </a:r>
            <a:r>
              <a:rPr lang="it-IT" sz="2400" dirty="0" err="1"/>
              <a:t>expert</a:t>
            </a:r>
            <a:endParaRPr lang="it-IT" sz="2400" dirty="0"/>
          </a:p>
          <a:p>
            <a:pPr lvl="2"/>
            <a:r>
              <a:rPr lang="it-IT" sz="2000" dirty="0"/>
              <a:t>Visual art design, </a:t>
            </a:r>
            <a:r>
              <a:rPr lang="it-IT" sz="2000" dirty="0" err="1"/>
              <a:t>storytelling</a:t>
            </a:r>
            <a:r>
              <a:rPr lang="it-IT" sz="2000" dirty="0"/>
              <a:t> </a:t>
            </a:r>
            <a:r>
              <a:rPr lang="it-IT" sz="2000" dirty="0" err="1"/>
              <a:t>skills</a:t>
            </a:r>
            <a:endParaRPr lang="it-IT" sz="2000" dirty="0"/>
          </a:p>
          <a:p>
            <a:pPr lvl="1"/>
            <a:r>
              <a:rPr lang="it-IT" sz="2400" dirty="0"/>
              <a:t>Domain expert</a:t>
            </a:r>
          </a:p>
          <a:p>
            <a:pPr lvl="2"/>
            <a:r>
              <a:rPr lang="it-IT" sz="2000" dirty="0" err="1"/>
              <a:t>Provide</a:t>
            </a:r>
            <a:r>
              <a:rPr lang="it-IT" sz="2000" dirty="0"/>
              <a:t> </a:t>
            </a:r>
            <a:r>
              <a:rPr lang="it-IT" sz="2000" dirty="0" err="1"/>
              <a:t>understanding</a:t>
            </a:r>
            <a:r>
              <a:rPr lang="it-IT" sz="2000" dirty="0"/>
              <a:t> of the </a:t>
            </a:r>
            <a:r>
              <a:rPr lang="it-IT" sz="2000" dirty="0" err="1"/>
              <a:t>application</a:t>
            </a:r>
            <a:r>
              <a:rPr lang="it-IT" sz="2000" dirty="0"/>
              <a:t> domain</a:t>
            </a:r>
          </a:p>
          <a:p>
            <a:pPr lvl="1"/>
            <a:r>
              <a:rPr lang="it-IT" sz="2400" dirty="0"/>
              <a:t>Business expert</a:t>
            </a:r>
          </a:p>
          <a:p>
            <a:pPr lvl="2"/>
            <a:r>
              <a:rPr lang="it-IT" sz="2000" dirty="0"/>
              <a:t>Data </a:t>
            </a:r>
            <a:r>
              <a:rPr lang="it-IT" sz="2000" dirty="0" err="1"/>
              <a:t>driven</a:t>
            </a:r>
            <a:r>
              <a:rPr lang="it-IT" sz="2000" dirty="0"/>
              <a:t> </a:t>
            </a:r>
            <a:r>
              <a:rPr lang="it-IT" sz="2000" dirty="0" err="1"/>
              <a:t>decisions</a:t>
            </a:r>
            <a:r>
              <a:rPr lang="it-IT" sz="2000" dirty="0"/>
              <a:t>, new business </a:t>
            </a:r>
            <a:r>
              <a:rPr lang="it-IT" sz="2000" dirty="0" err="1"/>
              <a:t>models</a:t>
            </a:r>
            <a:endParaRPr lang="it-IT" sz="2000" dirty="0"/>
          </a:p>
        </p:txBody>
      </p:sp>
      <p:pic>
        <p:nvPicPr>
          <p:cNvPr id="14" name="Picture 13" descr="recipe.jpg"/>
          <p:cNvPicPr>
            <a:picLocks noChangeAspect="1"/>
          </p:cNvPicPr>
          <p:nvPr/>
        </p:nvPicPr>
        <p:blipFill>
          <a:blip r:embed="rId2"/>
          <a:stretch>
            <a:fillRect/>
          </a:stretch>
        </p:blipFill>
        <p:spPr>
          <a:xfrm>
            <a:off x="5973627" y="502543"/>
            <a:ext cx="2076264" cy="2310210"/>
          </a:xfrm>
          <a:prstGeom prst="rect">
            <a:avLst/>
          </a:prstGeom>
        </p:spPr>
      </p:pic>
      <p:pic>
        <p:nvPicPr>
          <p:cNvPr id="39940"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5668" y="3096025"/>
            <a:ext cx="2661623" cy="30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28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283">
                                            <p:txEl>
                                              <p:pRg st="10" end="10"/>
                                            </p:txEl>
                                          </p:spTgt>
                                        </p:tgtEl>
                                        <p:attrNameLst>
                                          <p:attrName>style.visibility</p:attrName>
                                        </p:attrNameLst>
                                      </p:cBhvr>
                                      <p:to>
                                        <p:strVal val="visible"/>
                                      </p:to>
                                    </p:set>
                                  </p:childTnLst>
                                </p:cTn>
                              </p:par>
                              <p:par>
                                <p:cTn id="37" presetID="42" presetClass="entr" presetSubtype="0" fill="hold" nodeType="withEffect">
                                  <p:stCondLst>
                                    <p:cond delay="0"/>
                                  </p:stCondLst>
                                  <p:childTnLst>
                                    <p:set>
                                      <p:cBhvr>
                                        <p:cTn id="38" dur="1" fill="hold">
                                          <p:stCondLst>
                                            <p:cond delay="0"/>
                                          </p:stCondLst>
                                        </p:cTn>
                                        <p:tgtEl>
                                          <p:spTgt spid="39940"/>
                                        </p:tgtEl>
                                        <p:attrNameLst>
                                          <p:attrName>style.visibility</p:attrName>
                                        </p:attrNameLst>
                                      </p:cBhvr>
                                      <p:to>
                                        <p:strVal val="visible"/>
                                      </p:to>
                                    </p:set>
                                    <p:animEffect transition="in" filter="fade">
                                      <p:cBhvr>
                                        <p:cTn id="39" dur="1000"/>
                                        <p:tgtEl>
                                          <p:spTgt spid="39940"/>
                                        </p:tgtEl>
                                      </p:cBhvr>
                                    </p:animEffect>
                                    <p:anim calcmode="lin" valueType="num">
                                      <p:cBhvr>
                                        <p:cTn id="40" dur="1000" fill="hold"/>
                                        <p:tgtEl>
                                          <p:spTgt spid="39940"/>
                                        </p:tgtEl>
                                        <p:attrNameLst>
                                          <p:attrName>ppt_x</p:attrName>
                                        </p:attrNameLst>
                                      </p:cBhvr>
                                      <p:tavLst>
                                        <p:tav tm="0">
                                          <p:val>
                                            <p:strVal val="#ppt_x"/>
                                          </p:val>
                                        </p:tav>
                                        <p:tav tm="100000">
                                          <p:val>
                                            <p:strVal val="#ppt_x"/>
                                          </p:val>
                                        </p:tav>
                                      </p:tavLst>
                                    </p:anim>
                                    <p:anim calcmode="lin" valueType="num">
                                      <p:cBhvr>
                                        <p:cTn id="41"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it-IT" sz="4000" dirty="0"/>
              <a:t>Open issues</a:t>
            </a:r>
          </a:p>
        </p:txBody>
      </p:sp>
      <p:sp>
        <p:nvSpPr>
          <p:cNvPr id="27651" name="Rectangle 3"/>
          <p:cNvSpPr>
            <a:spLocks noGrp="1" noChangeArrowheads="1"/>
          </p:cNvSpPr>
          <p:nvPr>
            <p:ph type="body" idx="1"/>
          </p:nvPr>
        </p:nvSpPr>
        <p:spPr>
          <a:xfrm>
            <a:off x="468313" y="1973469"/>
            <a:ext cx="8229600" cy="4284631"/>
          </a:xfrm>
        </p:spPr>
        <p:txBody>
          <a:bodyPr>
            <a:normAutofit/>
          </a:bodyPr>
          <a:lstStyle/>
          <a:p>
            <a:r>
              <a:rPr lang="en-US" altLang="it-IT" sz="2800" dirty="0"/>
              <a:t>Social impact of analysis is very important</a:t>
            </a:r>
          </a:p>
          <a:p>
            <a:pPr lvl="1"/>
            <a:r>
              <a:rPr lang="en-US" altLang="it-IT" sz="2600" dirty="0"/>
              <a:t>Interpretability and transparency of the analysis process</a:t>
            </a:r>
          </a:p>
          <a:p>
            <a:pPr lvl="1"/>
            <a:r>
              <a:rPr lang="en-US" altLang="it-IT" sz="2600" dirty="0"/>
              <a:t>Bias in algorithms and data</a:t>
            </a:r>
          </a:p>
          <a:p>
            <a:pPr lvl="1"/>
            <a:r>
              <a:rPr lang="en-US" altLang="it-IT" sz="2600" dirty="0"/>
              <a:t>Privacy preservation</a:t>
            </a:r>
          </a:p>
        </p:txBody>
      </p:sp>
      <p:pic>
        <p:nvPicPr>
          <p:cNvPr id="1026" name="Picture 2" descr="Image result for interpretable machine learning carua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7727" y="3863146"/>
            <a:ext cx="4818272" cy="227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4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510E72-4ECF-44F3-A4C8-2AC4A551A1C2}"/>
              </a:ext>
            </a:extLst>
          </p:cNvPr>
          <p:cNvSpPr>
            <a:spLocks noGrp="1"/>
          </p:cNvSpPr>
          <p:nvPr>
            <p:ph type="title"/>
          </p:nvPr>
        </p:nvSpPr>
        <p:spPr/>
        <p:txBody>
          <a:bodyPr>
            <a:normAutofit/>
          </a:bodyPr>
          <a:lstStyle/>
          <a:p>
            <a:r>
              <a:rPr lang="en-US" sz="4000" dirty="0"/>
              <a:t>Interpretability in machine learning</a:t>
            </a:r>
            <a:endParaRPr lang="it-IT" sz="4000" dirty="0"/>
          </a:p>
        </p:txBody>
      </p:sp>
      <p:sp>
        <p:nvSpPr>
          <p:cNvPr id="3" name="Segnaposto contenuto 2">
            <a:extLst>
              <a:ext uri="{FF2B5EF4-FFF2-40B4-BE49-F238E27FC236}">
                <a16:creationId xmlns:a16="http://schemas.microsoft.com/office/drawing/2014/main" id="{F8FA555B-8C0C-4F1D-8211-05D43611F91E}"/>
              </a:ext>
            </a:extLst>
          </p:cNvPr>
          <p:cNvSpPr>
            <a:spLocks noGrp="1"/>
          </p:cNvSpPr>
          <p:nvPr>
            <p:ph idx="1"/>
          </p:nvPr>
        </p:nvSpPr>
        <p:spPr>
          <a:xfrm>
            <a:off x="31446" y="4487286"/>
            <a:ext cx="8427010" cy="1867593"/>
          </a:xfrm>
        </p:spPr>
        <p:txBody>
          <a:bodyPr>
            <a:noAutofit/>
          </a:bodyPr>
          <a:lstStyle/>
          <a:p>
            <a:pPr lvl="1"/>
            <a:r>
              <a:rPr lang="en-US" sz="2400" dirty="0">
                <a:solidFill>
                  <a:srgbClr val="0070C0"/>
                </a:solidFill>
              </a:rPr>
              <a:t>Model explanation:</a:t>
            </a:r>
            <a:r>
              <a:rPr lang="en-US" sz="2400" dirty="0">
                <a:solidFill>
                  <a:prstClr val="black"/>
                </a:solidFill>
              </a:rPr>
              <a:t> global understanding of how a model works</a:t>
            </a:r>
          </a:p>
          <a:p>
            <a:pPr lvl="1"/>
            <a:r>
              <a:rPr lang="en-US" sz="2400" dirty="0">
                <a:solidFill>
                  <a:srgbClr val="0070C0"/>
                </a:solidFill>
              </a:rPr>
              <a:t>Prediction explanation:</a:t>
            </a:r>
            <a:r>
              <a:rPr lang="en-US" sz="2400" dirty="0">
                <a:solidFill>
                  <a:prstClr val="black"/>
                </a:solidFill>
              </a:rPr>
              <a:t> local understanding of why a prediction is made</a:t>
            </a:r>
          </a:p>
        </p:txBody>
      </p:sp>
      <p:sp>
        <p:nvSpPr>
          <p:cNvPr id="7" name="Rettangolo 6">
            <a:extLst>
              <a:ext uri="{FF2B5EF4-FFF2-40B4-BE49-F238E27FC236}">
                <a16:creationId xmlns:a16="http://schemas.microsoft.com/office/drawing/2014/main" id="{66215B71-70FD-4D08-BBF9-0169FD49E2B4}"/>
              </a:ext>
            </a:extLst>
          </p:cNvPr>
          <p:cNvSpPr/>
          <p:nvPr/>
        </p:nvSpPr>
        <p:spPr>
          <a:xfrm>
            <a:off x="144094" y="1735872"/>
            <a:ext cx="4572000" cy="1255728"/>
          </a:xfrm>
          <a:prstGeom prst="rect">
            <a:avLst/>
          </a:prstGeom>
        </p:spPr>
        <p:txBody>
          <a:bodyPr>
            <a:spAutoFit/>
          </a:bodyPr>
          <a:lstStyle/>
          <a:p>
            <a:pPr lvl="0" algn="ctr">
              <a:lnSpc>
                <a:spcPct val="90000"/>
              </a:lnSpc>
              <a:spcBef>
                <a:spcPts val="1000"/>
              </a:spcBef>
            </a:pPr>
            <a:r>
              <a:rPr lang="en-US" sz="2800" i="1" dirty="0">
                <a:solidFill>
                  <a:prstClr val="black"/>
                </a:solidFill>
              </a:rPr>
              <a:t>“The ability to explain or to present in understandable terms to a human”</a:t>
            </a:r>
          </a:p>
        </p:txBody>
      </p:sp>
      <p:grpSp>
        <p:nvGrpSpPr>
          <p:cNvPr id="4" name="Gruppo 3"/>
          <p:cNvGrpSpPr/>
          <p:nvPr/>
        </p:nvGrpSpPr>
        <p:grpSpPr>
          <a:xfrm>
            <a:off x="5278081" y="2212087"/>
            <a:ext cx="3770328" cy="1315762"/>
            <a:chOff x="7742240" y="1514335"/>
            <a:chExt cx="5027104" cy="1315762"/>
          </a:xfrm>
        </p:grpSpPr>
        <p:sp>
          <p:nvSpPr>
            <p:cNvPr id="5" name="Rettangolo 4">
              <a:extLst>
                <a:ext uri="{FF2B5EF4-FFF2-40B4-BE49-F238E27FC236}">
                  <a16:creationId xmlns:a16="http://schemas.microsoft.com/office/drawing/2014/main" id="{1CE8A19A-3883-43D3-9F85-17B4D0663542}"/>
                </a:ext>
              </a:extLst>
            </p:cNvPr>
            <p:cNvSpPr/>
            <p:nvPr/>
          </p:nvSpPr>
          <p:spPr>
            <a:xfrm>
              <a:off x="7742240" y="2460765"/>
              <a:ext cx="5027104" cy="369332"/>
            </a:xfrm>
            <a:prstGeom prst="rect">
              <a:avLst/>
            </a:prstGeom>
          </p:spPr>
          <p:txBody>
            <a:bodyPr wrap="none">
              <a:spAutoFit/>
            </a:bodyPr>
            <a:lstStyle/>
            <a:p>
              <a:pPr lvl="0">
                <a:lnSpc>
                  <a:spcPct val="90000"/>
                </a:lnSpc>
                <a:spcBef>
                  <a:spcPts val="1000"/>
                </a:spcBef>
              </a:pPr>
              <a:r>
                <a:rPr lang="en-US" sz="2000" dirty="0">
                  <a:solidFill>
                    <a:prstClr val="black"/>
                  </a:solidFill>
                </a:rPr>
                <a:t>Trade-off Accuracy-Interpretability</a:t>
              </a:r>
            </a:p>
          </p:txBody>
        </p:sp>
        <p:pic>
          <p:nvPicPr>
            <p:cNvPr id="16" name="Immagine 15">
              <a:extLst>
                <a:ext uri="{FF2B5EF4-FFF2-40B4-BE49-F238E27FC236}">
                  <a16:creationId xmlns:a16="http://schemas.microsoft.com/office/drawing/2014/main" id="{CEA0B21A-4421-40B4-B7A1-32B7C2FE4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4346" y="1514335"/>
              <a:ext cx="970437" cy="838105"/>
            </a:xfrm>
            <a:prstGeom prst="rect">
              <a:avLst/>
            </a:prstGeom>
          </p:spPr>
        </p:pic>
      </p:grpSp>
      <p:pic>
        <p:nvPicPr>
          <p:cNvPr id="8" name="Immagine 7">
            <a:extLst>
              <a:ext uri="{FF2B5EF4-FFF2-40B4-BE49-F238E27FC236}">
                <a16:creationId xmlns:a16="http://schemas.microsoft.com/office/drawing/2014/main" id="{0DEBCF3E-6B12-4969-9BEB-7628D69DB7B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2887" b="84021" l="24324" r="73745">
                        <a14:foregroundMark x1="28958" y1="26804" x2="25483" y2="54124"/>
                        <a14:foregroundMark x1="25483" y1="54124" x2="26641" y2="61856"/>
                        <a14:foregroundMark x1="27413" y1="23711" x2="28185" y2="56701"/>
                        <a14:foregroundMark x1="28571" y1="22680" x2="52896" y2="15464"/>
                        <a14:foregroundMark x1="51351" y1="17010" x2="70270" y2="31443"/>
                        <a14:foregroundMark x1="70270" y1="31443" x2="55598" y2="12887"/>
                        <a14:foregroundMark x1="55598" y1="12887" x2="62548" y2="21649"/>
                        <a14:foregroundMark x1="72587" y1="32474" x2="69884" y2="69588"/>
                        <a14:foregroundMark x1="72973" y1="34536" x2="72587" y2="72165"/>
                        <a14:foregroundMark x1="73745" y1="35567" x2="74903" y2="62887"/>
                        <a14:foregroundMark x1="74903" y1="62887" x2="74131" y2="62887"/>
                        <a14:foregroundMark x1="72973" y1="71134" x2="71815" y2="74742"/>
                        <a14:foregroundMark x1="67568" y1="75258" x2="43243" y2="82474"/>
                        <a14:foregroundMark x1="43243" y1="84021" x2="28185" y2="66495"/>
                        <a14:foregroundMark x1="28185" y1="66495" x2="28571" y2="65979"/>
                        <a14:foregroundMark x1="27027" y1="67526" x2="24324" y2="59794"/>
                        <a14:foregroundMark x1="27413" y1="27320" x2="24324" y2="60825"/>
                        <a14:foregroundMark x1="27413" y1="23196" x2="24324" y2="49485"/>
                        <a14:foregroundMark x1="24324" y1="49485" x2="25097" y2="51546"/>
                      </a14:backgroundRemoval>
                    </a14:imgEffect>
                  </a14:imgLayer>
                </a14:imgProps>
              </a:ext>
              <a:ext uri="{28A0092B-C50C-407E-A947-70E740481C1C}">
                <a14:useLocalDpi xmlns:a14="http://schemas.microsoft.com/office/drawing/2010/main"/>
              </a:ext>
            </a:extLst>
          </a:blip>
          <a:srcRect l="26062" t="15653" r="26297" b="16305"/>
          <a:stretch/>
        </p:blipFill>
        <p:spPr>
          <a:xfrm>
            <a:off x="1474713" y="2950202"/>
            <a:ext cx="803847" cy="1146587"/>
          </a:xfrm>
          <a:prstGeom prst="rect">
            <a:avLst/>
          </a:prstGeom>
        </p:spPr>
      </p:pic>
      <p:sp>
        <p:nvSpPr>
          <p:cNvPr id="14" name="CasellaDiTesto 13">
            <a:extLst>
              <a:ext uri="{FF2B5EF4-FFF2-40B4-BE49-F238E27FC236}">
                <a16:creationId xmlns:a16="http://schemas.microsoft.com/office/drawing/2014/main" id="{FC10B09D-3279-470F-83C9-8788F5A43BFB}"/>
              </a:ext>
            </a:extLst>
          </p:cNvPr>
          <p:cNvSpPr txBox="1"/>
          <p:nvPr/>
        </p:nvSpPr>
        <p:spPr>
          <a:xfrm>
            <a:off x="1895757" y="4187198"/>
            <a:ext cx="1994777" cy="369332"/>
          </a:xfrm>
          <a:prstGeom prst="rect">
            <a:avLst/>
          </a:prstGeom>
          <a:noFill/>
        </p:spPr>
        <p:txBody>
          <a:bodyPr wrap="none" rtlCol="0">
            <a:spAutoFit/>
          </a:bodyPr>
          <a:lstStyle/>
          <a:p>
            <a:r>
              <a:rPr lang="en-US" dirty="0"/>
              <a:t>Open the black box</a:t>
            </a:r>
            <a:endParaRPr lang="it-IT" dirty="0"/>
          </a:p>
        </p:txBody>
      </p:sp>
      <p:cxnSp>
        <p:nvCxnSpPr>
          <p:cNvPr id="6" name="Connettore 2 5">
            <a:extLst>
              <a:ext uri="{FF2B5EF4-FFF2-40B4-BE49-F238E27FC236}">
                <a16:creationId xmlns:a16="http://schemas.microsoft.com/office/drawing/2014/main" id="{123AF74E-3E8A-4706-A9A6-C32F2370ABDB}"/>
              </a:ext>
            </a:extLst>
          </p:cNvPr>
          <p:cNvCxnSpPr/>
          <p:nvPr/>
        </p:nvCxnSpPr>
        <p:spPr>
          <a:xfrm>
            <a:off x="2544223" y="3596198"/>
            <a:ext cx="244760" cy="0"/>
          </a:xfrm>
          <a:prstGeom prst="straightConnector1">
            <a:avLst/>
          </a:prstGeom>
          <a:ln w="38100">
            <a:solidFill>
              <a:srgbClr val="86A9DE"/>
            </a:solidFill>
            <a:tailEnd type="triangle"/>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62964EDE-8D60-4C48-BFD1-6B3CD40E25E0}"/>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71" b="94286" l="481" r="98558">
                        <a14:foregroundMark x1="10096" y1="30286" x2="17308" y2="36000"/>
                        <a14:foregroundMark x1="12019" y1="29714" x2="24519" y2="4000"/>
                        <a14:foregroundMark x1="24519" y1="4000" x2="26442" y2="1714"/>
                        <a14:foregroundMark x1="11058" y1="13143" x2="481" y2="17714"/>
                        <a14:foregroundMark x1="962" y1="20571" x2="3365" y2="22286"/>
                        <a14:foregroundMark x1="4808" y1="24000" x2="8654" y2="28000"/>
                        <a14:foregroundMark x1="3846" y1="23429" x2="2885" y2="22857"/>
                        <a14:foregroundMark x1="19712" y1="84571" x2="43750" y2="92571"/>
                        <a14:foregroundMark x1="43750" y1="92571" x2="68269" y2="85714"/>
                        <a14:foregroundMark x1="68269" y1="85714" x2="60577" y2="94286"/>
                        <a14:foregroundMark x1="77885" y1="45714" x2="78846" y2="70857"/>
                        <a14:foregroundMark x1="78846" y1="72000" x2="66346" y2="86857"/>
                        <a14:foregroundMark x1="80288" y1="44000" x2="98558" y2="22857"/>
                        <a14:foregroundMark x1="98558" y1="22857" x2="78846" y2="27429"/>
                        <a14:foregroundMark x1="42788" y1="16000" x2="78846" y2="25143"/>
                        <a14:foregroundMark x1="83654" y1="25143" x2="80288" y2="26857"/>
                        <a14:foregroundMark x1="25962" y1="2286" x2="33173" y2="8000"/>
                        <a14:foregroundMark x1="25000" y1="571" x2="4808" y2="13143"/>
                      </a14:backgroundRemoval>
                    </a14:imgEffect>
                  </a14:imgLayer>
                </a14:imgProps>
              </a:ext>
              <a:ext uri="{28A0092B-C50C-407E-A947-70E740481C1C}">
                <a14:useLocalDpi xmlns:a14="http://schemas.microsoft.com/office/drawing/2010/main"/>
              </a:ext>
            </a:extLst>
          </a:blip>
          <a:srcRect/>
          <a:stretch/>
        </p:blipFill>
        <p:spPr>
          <a:xfrm>
            <a:off x="2802936" y="2886327"/>
            <a:ext cx="1170078" cy="1314855"/>
          </a:xfrm>
          <a:prstGeom prst="rect">
            <a:avLst/>
          </a:prstGeom>
        </p:spPr>
      </p:pic>
      <p:grpSp>
        <p:nvGrpSpPr>
          <p:cNvPr id="9" name="Shape 591">
            <a:extLst>
              <a:ext uri="{FF2B5EF4-FFF2-40B4-BE49-F238E27FC236}">
                <a16:creationId xmlns:a16="http://schemas.microsoft.com/office/drawing/2014/main" id="{69B26FA4-9095-4E0E-85A5-80A69BA1A642}"/>
              </a:ext>
            </a:extLst>
          </p:cNvPr>
          <p:cNvGrpSpPr/>
          <p:nvPr/>
        </p:nvGrpSpPr>
        <p:grpSpPr>
          <a:xfrm>
            <a:off x="2105136" y="3426564"/>
            <a:ext cx="416384" cy="566814"/>
            <a:chOff x="3951850" y="2985350"/>
            <a:chExt cx="407950" cy="416500"/>
          </a:xfrm>
        </p:grpSpPr>
        <p:sp>
          <p:nvSpPr>
            <p:cNvPr id="10" name="Shape 592">
              <a:extLst>
                <a:ext uri="{FF2B5EF4-FFF2-40B4-BE49-F238E27FC236}">
                  <a16:creationId xmlns:a16="http://schemas.microsoft.com/office/drawing/2014/main" id="{78858455-6211-4C32-B0E4-6A2C7089BFF3}"/>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2225" cap="rnd" cmpd="sng">
              <a:solidFill>
                <a:srgbClr val="4E75A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2" name="Shape 594">
              <a:extLst>
                <a:ext uri="{FF2B5EF4-FFF2-40B4-BE49-F238E27FC236}">
                  <a16:creationId xmlns:a16="http://schemas.microsoft.com/office/drawing/2014/main" id="{4ED7BD45-60E9-42DE-9D3A-EC08EF2EAE43}"/>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2225" cap="rnd" cmpd="sng">
              <a:solidFill>
                <a:srgbClr val="4E75A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3" name="Shape 595">
              <a:extLst>
                <a:ext uri="{FF2B5EF4-FFF2-40B4-BE49-F238E27FC236}">
                  <a16:creationId xmlns:a16="http://schemas.microsoft.com/office/drawing/2014/main" id="{652A55AB-C497-47B4-B236-AAEB468C7FA9}"/>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2225" cap="rnd" cmpd="sng">
              <a:solidFill>
                <a:srgbClr val="4E75A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1" name="Shape 593">
              <a:extLst>
                <a:ext uri="{FF2B5EF4-FFF2-40B4-BE49-F238E27FC236}">
                  <a16:creationId xmlns:a16="http://schemas.microsoft.com/office/drawing/2014/main" id="{0DCADDA8-1EC7-49B9-A252-053A6CE1F0D8}"/>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chemeClr val="accent1"/>
            </a:solidFill>
            <a:ln w="22225" cap="rnd" cmpd="sng">
              <a:solidFill>
                <a:srgbClr val="4E75A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890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a:t>Interpretability</a:t>
            </a:r>
            <a:endParaRPr lang="it-IT" sz="4000" dirty="0"/>
          </a:p>
        </p:txBody>
      </p:sp>
      <p:sp>
        <p:nvSpPr>
          <p:cNvPr id="3" name="Segnaposto contenuto 2"/>
          <p:cNvSpPr>
            <a:spLocks noGrp="1"/>
          </p:cNvSpPr>
          <p:nvPr>
            <p:ph idx="1"/>
          </p:nvPr>
        </p:nvSpPr>
        <p:spPr>
          <a:xfrm>
            <a:off x="822959" y="1845734"/>
            <a:ext cx="7665633" cy="4023360"/>
          </a:xfrm>
        </p:spPr>
        <p:txBody>
          <a:bodyPr>
            <a:normAutofit fontScale="92500"/>
          </a:bodyPr>
          <a:lstStyle/>
          <a:p>
            <a:r>
              <a:rPr lang="en-US" dirty="0"/>
              <a:t>Learned decision rule in pneumonia patients dataset from USA hospital</a:t>
            </a:r>
          </a:p>
          <a:p>
            <a:pPr marL="0" indent="0" algn="ctr">
              <a:buNone/>
            </a:pPr>
            <a:r>
              <a:rPr lang="en-US" i="1" dirty="0">
                <a:solidFill>
                  <a:srgbClr val="FF0000"/>
                </a:solidFill>
              </a:rPr>
              <a:t>history of asthma → lower chance of dying from pneumonia</a:t>
            </a:r>
          </a:p>
          <a:p>
            <a:r>
              <a:rPr lang="en-US" dirty="0"/>
              <a:t>MD consider asthma as a serious risk factor for people who get pneumonia</a:t>
            </a:r>
          </a:p>
          <a:p>
            <a:r>
              <a:rPr lang="en-US" dirty="0"/>
              <a:t>Analysis</a:t>
            </a:r>
          </a:p>
          <a:p>
            <a:pPr lvl="1"/>
            <a:r>
              <a:rPr lang="en-US" dirty="0"/>
              <a:t>asthmatics probably notice earlier the symptoms of pneumonia</a:t>
            </a:r>
          </a:p>
          <a:p>
            <a:pPr lvl="1"/>
            <a:r>
              <a:rPr lang="en-US" dirty="0"/>
              <a:t>a healthcare professional is going to provide earlier pneumonia diagnosis</a:t>
            </a:r>
          </a:p>
          <a:p>
            <a:pPr lvl="1"/>
            <a:r>
              <a:rPr lang="en-US" dirty="0"/>
              <a:t>as high-risk patients, they’re going to get high-quality treatment sooner than other people</a:t>
            </a:r>
          </a:p>
          <a:p>
            <a:pPr marL="0" indent="0">
              <a:buNone/>
            </a:pPr>
            <a:r>
              <a:rPr lang="en-US" dirty="0"/>
              <a:t>	asthmatics actually have almost half the chance of dying of 	non-asthmatics</a:t>
            </a:r>
          </a:p>
          <a:p>
            <a:r>
              <a:rPr lang="en-US" dirty="0"/>
              <a:t>Using a neural network, this model issue would </a:t>
            </a:r>
            <a:r>
              <a:rPr lang="en-US" i="1" dirty="0"/>
              <a:t>never</a:t>
            </a:r>
            <a:r>
              <a:rPr lang="en-US" dirty="0"/>
              <a:t> have been uncovered</a:t>
            </a:r>
          </a:p>
        </p:txBody>
      </p:sp>
      <p:sp>
        <p:nvSpPr>
          <p:cNvPr id="4" name="Freccia a destra 3"/>
          <p:cNvSpPr/>
          <p:nvPr/>
        </p:nvSpPr>
        <p:spPr>
          <a:xfrm>
            <a:off x="1331958" y="4815135"/>
            <a:ext cx="264278" cy="26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989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a:t>Algorithmic</a:t>
            </a:r>
            <a:r>
              <a:rPr lang="it-IT" sz="4000" dirty="0"/>
              <a:t> and data </a:t>
            </a:r>
            <a:r>
              <a:rPr lang="it-IT" sz="4000" dirty="0" err="1"/>
              <a:t>bias</a:t>
            </a:r>
            <a:r>
              <a:rPr lang="it-IT" sz="4000" dirty="0"/>
              <a:t> </a:t>
            </a:r>
          </a:p>
        </p:txBody>
      </p:sp>
      <p:sp>
        <p:nvSpPr>
          <p:cNvPr id="3" name="Segnaposto contenuto 2"/>
          <p:cNvSpPr>
            <a:spLocks noGrp="1"/>
          </p:cNvSpPr>
          <p:nvPr>
            <p:ph idx="1"/>
          </p:nvPr>
        </p:nvSpPr>
        <p:spPr/>
        <p:txBody>
          <a:bodyPr>
            <a:normAutofit/>
          </a:bodyPr>
          <a:lstStyle/>
          <a:p>
            <a:r>
              <a:rPr lang="en-US" dirty="0"/>
              <a:t>Task: predict likelihood of an individual committing a future crime</a:t>
            </a:r>
          </a:p>
          <a:p>
            <a:pPr lvl="1"/>
            <a:r>
              <a:rPr lang="en-US" dirty="0"/>
              <a:t>Risk scores used by US criminal justice system</a:t>
            </a:r>
          </a:p>
          <a:p>
            <a:r>
              <a:rPr lang="en-US" dirty="0"/>
              <a:t>Scores computed from</a:t>
            </a:r>
          </a:p>
          <a:p>
            <a:pPr lvl="1"/>
            <a:r>
              <a:rPr lang="en-US" dirty="0"/>
              <a:t>Questions answered by the defendants</a:t>
            </a:r>
          </a:p>
          <a:p>
            <a:pPr lvl="1"/>
            <a:r>
              <a:rPr lang="en-US" dirty="0"/>
              <a:t>Information pulled by criminal records</a:t>
            </a:r>
          </a:p>
          <a:p>
            <a:r>
              <a:rPr lang="en-US" dirty="0"/>
              <a:t>Race was not among the questions</a:t>
            </a:r>
          </a:p>
          <a:p>
            <a:pPr lvl="1"/>
            <a:r>
              <a:rPr lang="en-US" dirty="0"/>
              <a:t>… however other items may be correlated (e.g., poverty, joblessness)</a:t>
            </a:r>
          </a:p>
          <a:p>
            <a:r>
              <a:rPr lang="en-US" dirty="0"/>
              <a:t>Software product flagged black defendants as future criminals more frequently than white defendants</a:t>
            </a:r>
          </a:p>
          <a:p>
            <a:endParaRPr lang="en-US" dirty="0"/>
          </a:p>
          <a:p>
            <a:pPr lvl="1"/>
            <a:endParaRPr lang="en-US" dirty="0"/>
          </a:p>
        </p:txBody>
      </p:sp>
      <p:sp>
        <p:nvSpPr>
          <p:cNvPr id="4" name="Freccia a destra 3"/>
          <p:cNvSpPr/>
          <p:nvPr/>
        </p:nvSpPr>
        <p:spPr>
          <a:xfrm>
            <a:off x="1280335" y="5335609"/>
            <a:ext cx="264278" cy="26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631105" y="5267192"/>
            <a:ext cx="6804876" cy="400110"/>
          </a:xfrm>
          <a:prstGeom prst="rect">
            <a:avLst/>
          </a:prstGeom>
          <a:noFill/>
        </p:spPr>
        <p:txBody>
          <a:bodyPr wrap="none" rtlCol="0">
            <a:spAutoFit/>
          </a:bodyPr>
          <a:lstStyle/>
          <a:p>
            <a:r>
              <a:rPr lang="it-IT" sz="2000" dirty="0"/>
              <a:t>Training data </a:t>
            </a:r>
            <a:r>
              <a:rPr lang="it-IT" sz="2000" dirty="0" err="1"/>
              <a:t>was</a:t>
            </a:r>
            <a:r>
              <a:rPr lang="it-IT" sz="2000" dirty="0"/>
              <a:t> </a:t>
            </a:r>
            <a:r>
              <a:rPr lang="it-IT" sz="2000" dirty="0" err="1"/>
              <a:t>biased</a:t>
            </a:r>
            <a:r>
              <a:rPr lang="it-IT" sz="2000" dirty="0"/>
              <a:t> by a </a:t>
            </a:r>
            <a:r>
              <a:rPr lang="it-IT" sz="2000" dirty="0" err="1"/>
              <a:t>larger</a:t>
            </a:r>
            <a:r>
              <a:rPr lang="it-IT" sz="2000" dirty="0"/>
              <a:t> </a:t>
            </a:r>
            <a:r>
              <a:rPr lang="it-IT" sz="2000" dirty="0" err="1"/>
              <a:t>black</a:t>
            </a:r>
            <a:r>
              <a:rPr lang="it-IT" sz="2000" dirty="0"/>
              <a:t> </a:t>
            </a:r>
            <a:r>
              <a:rPr lang="it-IT" sz="2000" dirty="0" err="1"/>
              <a:t>defendant</a:t>
            </a:r>
            <a:r>
              <a:rPr lang="it-IT" sz="2000" dirty="0"/>
              <a:t> </a:t>
            </a:r>
            <a:r>
              <a:rPr lang="it-IT" sz="2000" dirty="0" err="1"/>
              <a:t>population</a:t>
            </a:r>
            <a:endParaRPr lang="it-IT" sz="2000" dirty="0"/>
          </a:p>
        </p:txBody>
      </p:sp>
    </p:spTree>
    <p:extLst>
      <p:ext uri="{BB962C8B-B14F-4D97-AF65-F5344CB8AC3E}">
        <p14:creationId xmlns:p14="http://schemas.microsoft.com/office/powerpoint/2010/main" val="7492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par>
                                <p:cTn id="44" presetID="22" presetClass="entr" presetSubtype="4" fill="hold"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wipe(down)">
                                      <p:cBhvr>
                                        <p:cTn id="4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0" y="2963510"/>
            <a:ext cx="6172168" cy="3375798"/>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4"/>
          <p:cNvSpPr>
            <a:spLocks noGrp="1" noChangeArrowheads="1"/>
          </p:cNvSpPr>
          <p:nvPr>
            <p:ph type="title"/>
          </p:nvPr>
        </p:nvSpPr>
        <p:spPr/>
        <p:txBody>
          <a:bodyPr/>
          <a:lstStyle/>
          <a:p>
            <a:r>
              <a:rPr lang="en-US" sz="4000" dirty="0"/>
              <a:t>Big data is here</a:t>
            </a:r>
            <a:endParaRPr lang="it-IT" sz="4000" dirty="0"/>
          </a:p>
        </p:txBody>
      </p:sp>
      <p:sp>
        <p:nvSpPr>
          <p:cNvPr id="97283" name="Rectangle 3"/>
          <p:cNvSpPr>
            <a:spLocks noGrp="1" noChangeArrowheads="1"/>
          </p:cNvSpPr>
          <p:nvPr>
            <p:ph idx="1"/>
          </p:nvPr>
        </p:nvSpPr>
        <p:spPr>
          <a:xfrm>
            <a:off x="477838" y="1966232"/>
            <a:ext cx="8126412" cy="3652379"/>
          </a:xfrm>
        </p:spPr>
        <p:txBody>
          <a:bodyPr>
            <a:normAutofit/>
          </a:bodyPr>
          <a:lstStyle/>
          <a:p>
            <a:r>
              <a:rPr lang="it-IT" sz="2800" dirty="0">
                <a:solidFill>
                  <a:srgbClr val="FF0000"/>
                </a:solidFill>
              </a:rPr>
              <a:t>V</a:t>
            </a:r>
            <a:r>
              <a:rPr lang="it-IT" sz="2800" dirty="0"/>
              <a:t>olume</a:t>
            </a:r>
          </a:p>
          <a:p>
            <a:pPr lvl="1"/>
            <a:r>
              <a:rPr lang="it-IT" sz="2600" dirty="0"/>
              <a:t>Data volume </a:t>
            </a:r>
            <a:r>
              <a:rPr lang="it-IT" sz="2600" dirty="0" err="1"/>
              <a:t>increases</a:t>
            </a:r>
            <a:r>
              <a:rPr lang="it-IT" sz="2600" dirty="0"/>
              <a:t> </a:t>
            </a:r>
            <a:r>
              <a:rPr lang="it-IT" sz="2600" dirty="0" err="1"/>
              <a:t>exponentially</a:t>
            </a:r>
            <a:r>
              <a:rPr lang="it-IT" sz="2600" dirty="0"/>
              <a:t> over time</a:t>
            </a:r>
          </a:p>
          <a:p>
            <a:r>
              <a:rPr lang="it-IT" sz="2800" dirty="0" err="1">
                <a:solidFill>
                  <a:srgbClr val="FF0000"/>
                </a:solidFill>
              </a:rPr>
              <a:t>V</a:t>
            </a:r>
            <a:r>
              <a:rPr lang="it-IT" sz="2800" dirty="0" err="1"/>
              <a:t>elocity</a:t>
            </a:r>
            <a:endParaRPr lang="it-IT" sz="2800" dirty="0"/>
          </a:p>
          <a:p>
            <a:r>
              <a:rPr lang="it-IT" sz="2800" dirty="0" err="1">
                <a:solidFill>
                  <a:srgbClr val="FF0000"/>
                </a:solidFill>
              </a:rPr>
              <a:t>V</a:t>
            </a:r>
            <a:r>
              <a:rPr lang="it-IT" sz="2800" dirty="0" err="1"/>
              <a:t>ariety</a:t>
            </a:r>
            <a:endParaRPr lang="it-IT" sz="2800" dirty="0"/>
          </a:p>
          <a:p>
            <a:r>
              <a:rPr lang="it-IT" sz="2800" dirty="0" err="1">
                <a:solidFill>
                  <a:srgbClr val="FF0000"/>
                </a:solidFill>
              </a:rPr>
              <a:t>V</a:t>
            </a:r>
            <a:r>
              <a:rPr lang="it-IT" sz="2800" dirty="0" err="1"/>
              <a:t>eracity</a:t>
            </a:r>
            <a:endParaRPr lang="it-IT" sz="2800" dirty="0"/>
          </a:p>
          <a:p>
            <a:r>
              <a:rPr lang="it-IT" sz="2800" dirty="0"/>
              <a:t>… </a:t>
            </a:r>
            <a:r>
              <a:rPr lang="it-IT" sz="2800" dirty="0">
                <a:solidFill>
                  <a:srgbClr val="FF0000"/>
                </a:solidFill>
              </a:rPr>
              <a:t>V</a:t>
            </a:r>
            <a:r>
              <a:rPr lang="it-IT" sz="2800" dirty="0"/>
              <a:t>alue</a:t>
            </a:r>
            <a:endParaRPr lang="it-IT" sz="2400" b="1" i="1" dirty="0">
              <a:solidFill>
                <a:srgbClr val="FF0000"/>
              </a:solidFill>
            </a:endParaRPr>
          </a:p>
          <a:p>
            <a:pPr>
              <a:buFont typeface="Wingdings" pitchFamily="2" charset="2"/>
              <a:buNone/>
            </a:pPr>
            <a:endParaRPr lang="it-IT" dirty="0"/>
          </a:p>
        </p:txBody>
      </p:sp>
    </p:spTree>
    <p:extLst>
      <p:ext uri="{BB962C8B-B14F-4D97-AF65-F5344CB8AC3E}">
        <p14:creationId xmlns:p14="http://schemas.microsoft.com/office/powerpoint/2010/main" val="37268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Privacy</a:t>
            </a:r>
          </a:p>
        </p:txBody>
      </p:sp>
      <p:pic>
        <p:nvPicPr>
          <p:cNvPr id="10" name="Immagin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20" y="1946237"/>
            <a:ext cx="2466206" cy="1644137"/>
          </a:xfrm>
          <a:prstGeom prst="rect">
            <a:avLst/>
          </a:prstGeom>
        </p:spPr>
      </p:pic>
      <p:pic>
        <p:nvPicPr>
          <p:cNvPr id="4" name="Segnaposto contenut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7709" y="2337191"/>
            <a:ext cx="6426652" cy="3573184"/>
          </a:xfr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8771" y="2811912"/>
            <a:ext cx="5331161" cy="2665581"/>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255" y="3152976"/>
            <a:ext cx="4992385" cy="2998571"/>
          </a:xfrm>
          <a:prstGeom prst="rect">
            <a:avLst/>
          </a:prstGeom>
        </p:spPr>
      </p:pic>
      <p:pic>
        <p:nvPicPr>
          <p:cNvPr id="7" name="Immagin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3043" y="1602030"/>
            <a:ext cx="3190875" cy="3976688"/>
          </a:xfrm>
          <a:prstGeom prst="rect">
            <a:avLst/>
          </a:prstGeom>
        </p:spPr>
      </p:pic>
      <p:pic>
        <p:nvPicPr>
          <p:cNvPr id="6" name="Immagin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1204" y="3639861"/>
            <a:ext cx="4148758" cy="2621335"/>
          </a:xfrm>
          <a:prstGeom prst="rect">
            <a:avLst/>
          </a:prstGeom>
        </p:spPr>
      </p:pic>
      <p:sp>
        <p:nvSpPr>
          <p:cNvPr id="11" name="CasellaDiTesto 10"/>
          <p:cNvSpPr txBox="1"/>
          <p:nvPr/>
        </p:nvSpPr>
        <p:spPr>
          <a:xfrm>
            <a:off x="5179838" y="1728668"/>
            <a:ext cx="3884080" cy="646331"/>
          </a:xfrm>
          <a:prstGeom prst="rect">
            <a:avLst/>
          </a:prstGeom>
          <a:noFill/>
        </p:spPr>
        <p:txBody>
          <a:bodyPr wrap="square" rtlCol="0">
            <a:spAutoFit/>
          </a:bodyPr>
          <a:lstStyle/>
          <a:p>
            <a:r>
              <a:rPr lang="en-US" dirty="0" err="1"/>
              <a:t>Strava</a:t>
            </a:r>
            <a:r>
              <a:rPr lang="en-US" dirty="0"/>
              <a:t> released their global </a:t>
            </a:r>
            <a:r>
              <a:rPr lang="en-US" dirty="0" err="1"/>
              <a:t>heatmap</a:t>
            </a:r>
            <a:r>
              <a:rPr lang="en-US" dirty="0"/>
              <a:t>. 13 trillion GPS points from their users </a:t>
            </a:r>
            <a:endParaRPr lang="it-IT" dirty="0"/>
          </a:p>
        </p:txBody>
      </p:sp>
    </p:spTree>
    <p:extLst>
      <p:ext uri="{BB962C8B-B14F-4D97-AF65-F5344CB8AC3E}">
        <p14:creationId xmlns:p14="http://schemas.microsoft.com/office/powerpoint/2010/main" val="700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 presetClass="exit" presetSubtype="0" fill="hold"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0" descr="Image result for silvia chiusano images"/>
          <p:cNvSpPr>
            <a:spLocks noChangeAspect="1" noChangeArrowheads="1"/>
          </p:cNvSpPr>
          <p:nvPr/>
        </p:nvSpPr>
        <p:spPr bwMode="auto">
          <a:xfrm>
            <a:off x="155575" y="-579438"/>
            <a:ext cx="971550"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12" descr="Image result for silvia chiusano images"/>
          <p:cNvSpPr>
            <a:spLocks noChangeAspect="1" noChangeArrowheads="1"/>
          </p:cNvSpPr>
          <p:nvPr/>
        </p:nvSpPr>
        <p:spPr bwMode="auto">
          <a:xfrm>
            <a:off x="307975" y="-427038"/>
            <a:ext cx="971550"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19" descr="Image result for daniele apilett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25" descr="mailbox://C:/Users/Elena/Documents/Mozilla/Elena/gswmo119.slt/Mail/mail.polito.it/Inbox?number=4188538504&amp;part=1.2&amp;type=image/jpeg&amp;filename=.facebook_150602791408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29" descr="mailbox://C:/Users/Elena/Documents/Mozilla/Elena/gswmo119.slt/Mail/mail.polito.it/Inbox?number=4188538507&amp;part=1.2&amp;type=image/jpeg&amp;filename=FB_IMG_150602843932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CasellaDiTesto 1"/>
          <p:cNvSpPr txBox="1"/>
          <p:nvPr/>
        </p:nvSpPr>
        <p:spPr>
          <a:xfrm>
            <a:off x="1860716" y="2581464"/>
            <a:ext cx="1192571" cy="307777"/>
          </a:xfrm>
          <a:prstGeom prst="rect">
            <a:avLst/>
          </a:prstGeom>
          <a:noFill/>
        </p:spPr>
        <p:txBody>
          <a:bodyPr wrap="none" rtlCol="0">
            <a:spAutoFit/>
          </a:bodyPr>
          <a:lstStyle/>
          <a:p>
            <a:r>
              <a:rPr lang="it-IT" dirty="0"/>
              <a:t>Elena </a:t>
            </a:r>
            <a:r>
              <a:rPr lang="it-IT" dirty="0" err="1"/>
              <a:t>Baralis</a:t>
            </a:r>
            <a:endParaRPr lang="it-IT" dirty="0"/>
          </a:p>
        </p:txBody>
      </p:sp>
      <p:sp>
        <p:nvSpPr>
          <p:cNvPr id="5" name="CasellaDiTesto 4"/>
          <p:cNvSpPr txBox="1"/>
          <p:nvPr/>
        </p:nvSpPr>
        <p:spPr>
          <a:xfrm>
            <a:off x="5969386" y="2952016"/>
            <a:ext cx="1369477" cy="307777"/>
          </a:xfrm>
          <a:prstGeom prst="rect">
            <a:avLst/>
          </a:prstGeom>
          <a:noFill/>
        </p:spPr>
        <p:txBody>
          <a:bodyPr wrap="none" rtlCol="0">
            <a:spAutoFit/>
          </a:bodyPr>
          <a:lstStyle/>
          <a:p>
            <a:r>
              <a:rPr lang="it-IT" dirty="0"/>
              <a:t>Silvia Chiusano</a:t>
            </a:r>
          </a:p>
        </p:txBody>
      </p:sp>
      <p:sp>
        <p:nvSpPr>
          <p:cNvPr id="6" name="CasellaDiTesto 5"/>
          <p:cNvSpPr txBox="1"/>
          <p:nvPr/>
        </p:nvSpPr>
        <p:spPr>
          <a:xfrm>
            <a:off x="7360248" y="2437448"/>
            <a:ext cx="1121525" cy="307777"/>
          </a:xfrm>
          <a:prstGeom prst="rect">
            <a:avLst/>
          </a:prstGeom>
          <a:noFill/>
        </p:spPr>
        <p:txBody>
          <a:bodyPr wrap="none" rtlCol="0">
            <a:spAutoFit/>
          </a:bodyPr>
          <a:lstStyle/>
          <a:p>
            <a:r>
              <a:rPr lang="it-IT" dirty="0"/>
              <a:t>Paolo Garza</a:t>
            </a:r>
          </a:p>
        </p:txBody>
      </p:sp>
      <p:sp>
        <p:nvSpPr>
          <p:cNvPr id="7" name="CasellaDiTesto 6"/>
          <p:cNvSpPr txBox="1"/>
          <p:nvPr/>
        </p:nvSpPr>
        <p:spPr>
          <a:xfrm>
            <a:off x="4548997" y="2509456"/>
            <a:ext cx="1440907" cy="307777"/>
          </a:xfrm>
          <a:prstGeom prst="rect">
            <a:avLst/>
          </a:prstGeom>
          <a:noFill/>
        </p:spPr>
        <p:txBody>
          <a:bodyPr wrap="none" rtlCol="0">
            <a:spAutoFit/>
          </a:bodyPr>
          <a:lstStyle/>
          <a:p>
            <a:r>
              <a:rPr lang="it-IT" dirty="0"/>
              <a:t>Tania </a:t>
            </a:r>
            <a:r>
              <a:rPr lang="it-IT" dirty="0" err="1"/>
              <a:t>Cerquitelli</a:t>
            </a:r>
            <a:endParaRPr lang="it-IT" dirty="0"/>
          </a:p>
        </p:txBody>
      </p:sp>
      <p:pic>
        <p:nvPicPr>
          <p:cNvPr id="1026" name="Picture 2" descr="C:\Users\Elena\Desktop\Ele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5884" y="1357327"/>
            <a:ext cx="940504" cy="1138231"/>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43667" y="4559089"/>
            <a:ext cx="1069524" cy="646331"/>
          </a:xfrm>
          <a:prstGeom prst="rect">
            <a:avLst/>
          </a:prstGeom>
          <a:noFill/>
        </p:spPr>
        <p:txBody>
          <a:bodyPr wrap="none" rtlCol="0">
            <a:spAutoFit/>
          </a:bodyPr>
          <a:lstStyle/>
          <a:p>
            <a:pPr algn="ctr"/>
            <a:r>
              <a:rPr lang="it-IT" dirty="0"/>
              <a:t>Giuseppe</a:t>
            </a:r>
          </a:p>
          <a:p>
            <a:pPr algn="ctr"/>
            <a:r>
              <a:rPr lang="it-IT" dirty="0"/>
              <a:t>Attanasio</a:t>
            </a:r>
          </a:p>
        </p:txBody>
      </p:sp>
      <p:sp>
        <p:nvSpPr>
          <p:cNvPr id="10" name="CasellaDiTesto 9"/>
          <p:cNvSpPr txBox="1"/>
          <p:nvPr/>
        </p:nvSpPr>
        <p:spPr>
          <a:xfrm>
            <a:off x="418332" y="3065775"/>
            <a:ext cx="1372876" cy="307777"/>
          </a:xfrm>
          <a:prstGeom prst="rect">
            <a:avLst/>
          </a:prstGeom>
          <a:noFill/>
        </p:spPr>
        <p:txBody>
          <a:bodyPr wrap="none" rtlCol="0">
            <a:spAutoFit/>
          </a:bodyPr>
          <a:lstStyle/>
          <a:p>
            <a:r>
              <a:rPr lang="it-IT" dirty="0"/>
              <a:t>Daniele </a:t>
            </a:r>
            <a:r>
              <a:rPr lang="it-IT" dirty="0" err="1"/>
              <a:t>Apiletti</a:t>
            </a:r>
            <a:endParaRPr lang="it-IT" dirty="0"/>
          </a:p>
        </p:txBody>
      </p:sp>
      <p:sp>
        <p:nvSpPr>
          <p:cNvPr id="11" name="CasellaDiTesto 10"/>
          <p:cNvSpPr txBox="1"/>
          <p:nvPr/>
        </p:nvSpPr>
        <p:spPr>
          <a:xfrm>
            <a:off x="3538444" y="5210117"/>
            <a:ext cx="1092030" cy="646331"/>
          </a:xfrm>
          <a:prstGeom prst="rect">
            <a:avLst/>
          </a:prstGeom>
          <a:noFill/>
        </p:spPr>
        <p:txBody>
          <a:bodyPr wrap="none" rtlCol="0">
            <a:spAutoFit/>
          </a:bodyPr>
          <a:lstStyle/>
          <a:p>
            <a:pPr algn="ctr"/>
            <a:r>
              <a:rPr lang="it-IT" dirty="0"/>
              <a:t>Flavio</a:t>
            </a:r>
          </a:p>
          <a:p>
            <a:pPr algn="ctr"/>
            <a:r>
              <a:rPr lang="it-IT" dirty="0" err="1"/>
              <a:t>Giobergia</a:t>
            </a:r>
            <a:endParaRPr lang="it-IT" dirty="0"/>
          </a:p>
        </p:txBody>
      </p:sp>
      <p:sp>
        <p:nvSpPr>
          <p:cNvPr id="12" name="CasellaDiTesto 11"/>
          <p:cNvSpPr txBox="1"/>
          <p:nvPr/>
        </p:nvSpPr>
        <p:spPr>
          <a:xfrm>
            <a:off x="7921010" y="5257274"/>
            <a:ext cx="1118961" cy="646331"/>
          </a:xfrm>
          <a:prstGeom prst="rect">
            <a:avLst/>
          </a:prstGeom>
          <a:noFill/>
        </p:spPr>
        <p:txBody>
          <a:bodyPr wrap="none" rtlCol="0">
            <a:spAutoFit/>
          </a:bodyPr>
          <a:lstStyle/>
          <a:p>
            <a:pPr algn="ctr"/>
            <a:r>
              <a:rPr lang="it-IT" dirty="0"/>
              <a:t>Francesco</a:t>
            </a:r>
          </a:p>
          <a:p>
            <a:pPr algn="ctr"/>
            <a:r>
              <a:rPr lang="it-IT" dirty="0"/>
              <a:t>Ventura</a:t>
            </a:r>
          </a:p>
        </p:txBody>
      </p:sp>
      <p:sp>
        <p:nvSpPr>
          <p:cNvPr id="13" name="CasellaDiTesto 12"/>
          <p:cNvSpPr txBox="1"/>
          <p:nvPr/>
        </p:nvSpPr>
        <p:spPr>
          <a:xfrm>
            <a:off x="7022538" y="4517175"/>
            <a:ext cx="772840" cy="646331"/>
          </a:xfrm>
          <a:prstGeom prst="rect">
            <a:avLst/>
          </a:prstGeom>
          <a:noFill/>
        </p:spPr>
        <p:txBody>
          <a:bodyPr wrap="none" rtlCol="0">
            <a:spAutoFit/>
          </a:bodyPr>
          <a:lstStyle/>
          <a:p>
            <a:pPr algn="ctr"/>
            <a:r>
              <a:rPr lang="it-IT" dirty="0"/>
              <a:t>Eliana</a:t>
            </a:r>
          </a:p>
          <a:p>
            <a:pPr algn="ctr"/>
            <a:r>
              <a:rPr lang="it-IT" dirty="0" err="1"/>
              <a:t>Pastor</a:t>
            </a:r>
            <a:endParaRPr lang="it-IT" dirty="0"/>
          </a:p>
        </p:txBody>
      </p:sp>
      <p:sp>
        <p:nvSpPr>
          <p:cNvPr id="14" name="CasellaDiTesto 13"/>
          <p:cNvSpPr txBox="1"/>
          <p:nvPr/>
        </p:nvSpPr>
        <p:spPr>
          <a:xfrm>
            <a:off x="5916685" y="5238102"/>
            <a:ext cx="864532" cy="646331"/>
          </a:xfrm>
          <a:prstGeom prst="rect">
            <a:avLst/>
          </a:prstGeom>
          <a:noFill/>
        </p:spPr>
        <p:txBody>
          <a:bodyPr wrap="none" rtlCol="0">
            <a:spAutoFit/>
          </a:bodyPr>
          <a:lstStyle/>
          <a:p>
            <a:pPr algn="ctr"/>
            <a:r>
              <a:rPr lang="it-IT" dirty="0"/>
              <a:t>Andrea</a:t>
            </a:r>
          </a:p>
          <a:p>
            <a:pPr algn="ctr"/>
            <a:r>
              <a:rPr lang="it-IT" dirty="0" err="1"/>
              <a:t>Pasini</a:t>
            </a:r>
            <a:endParaRPr lang="it-IT" dirty="0"/>
          </a:p>
        </p:txBody>
      </p:sp>
      <p:pic>
        <p:nvPicPr>
          <p:cNvPr id="1028" name="Picture 4" descr="Image result for paolo garza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71018" y="1265453"/>
            <a:ext cx="1099986" cy="1099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drea Pasin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8278" y="4211107"/>
            <a:ext cx="932939" cy="9329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ania cerquitelli imag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6588" y="1323336"/>
            <a:ext cx="1085726" cy="111204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05398" y="1747679"/>
            <a:ext cx="897454" cy="112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9509" y="1829457"/>
            <a:ext cx="890523" cy="111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58436" y="1829457"/>
            <a:ext cx="890523" cy="111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asellaDiTesto 26"/>
          <p:cNvSpPr txBox="1"/>
          <p:nvPr/>
        </p:nvSpPr>
        <p:spPr>
          <a:xfrm>
            <a:off x="3179519" y="3065775"/>
            <a:ext cx="1248355" cy="307777"/>
          </a:xfrm>
          <a:prstGeom prst="rect">
            <a:avLst/>
          </a:prstGeom>
          <a:noFill/>
        </p:spPr>
        <p:txBody>
          <a:bodyPr wrap="none" rtlCol="0">
            <a:spAutoFit/>
          </a:bodyPr>
          <a:lstStyle/>
          <a:p>
            <a:r>
              <a:rPr lang="it-IT" dirty="0"/>
              <a:t>Luca </a:t>
            </a:r>
            <a:r>
              <a:rPr lang="it-IT" dirty="0" err="1"/>
              <a:t>Cagliero</a:t>
            </a:r>
            <a:endParaRPr lang="it-IT" dirty="0"/>
          </a:p>
        </p:txBody>
      </p:sp>
      <p:pic>
        <p:nvPicPr>
          <p:cNvPr id="1051" name="Picture 2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51175" y="3589743"/>
            <a:ext cx="924517" cy="92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89723" y="4160272"/>
            <a:ext cx="984099" cy="99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4"/>
          <p:cNvSpPr txBox="1">
            <a:spLocks noChangeArrowheads="1"/>
          </p:cNvSpPr>
          <p:nvPr/>
        </p:nvSpPr>
        <p:spPr>
          <a:xfrm>
            <a:off x="822960" y="286604"/>
            <a:ext cx="7543800" cy="1450757"/>
          </a:xfrm>
          <a:prstGeom prst="rect">
            <a:avLst/>
          </a:prstGeom>
        </p:spPr>
        <p:txBody>
          <a:bodyPr/>
          <a:lstStyle>
            <a:lvl1pPr algn="l" defTabSz="914400" rtl="0" eaLnBrk="1" latinLnBrk="0" hangingPunct="1">
              <a:lnSpc>
                <a:spcPct val="85000"/>
              </a:lnSpc>
              <a:spcBef>
                <a:spcPct val="0"/>
              </a:spcBef>
              <a:buNone/>
              <a:defRPr sz="4800" b="1" kern="1200" spc="-50" baseline="0">
                <a:solidFill>
                  <a:srgbClr val="F4A404"/>
                </a:solidFill>
                <a:latin typeface="+mj-lt"/>
                <a:ea typeface="+mj-ea"/>
                <a:cs typeface="+mj-cs"/>
              </a:defRPr>
            </a:lvl1pPr>
          </a:lstStyle>
          <a:p>
            <a:r>
              <a:rPr lang="en-US" sz="4000" dirty="0"/>
              <a:t>The database and data mining group</a:t>
            </a:r>
            <a:endParaRPr lang="it-IT" sz="4000" dirty="0"/>
          </a:p>
        </p:txBody>
      </p:sp>
      <p:sp>
        <p:nvSpPr>
          <p:cNvPr id="15" name="CasellaDiTesto 14"/>
          <p:cNvSpPr txBox="1"/>
          <p:nvPr/>
        </p:nvSpPr>
        <p:spPr>
          <a:xfrm>
            <a:off x="3179833" y="5840508"/>
            <a:ext cx="2606676" cy="461665"/>
          </a:xfrm>
          <a:prstGeom prst="rect">
            <a:avLst/>
          </a:prstGeom>
          <a:noFill/>
        </p:spPr>
        <p:txBody>
          <a:bodyPr wrap="none" rtlCol="0">
            <a:spAutoFit/>
          </a:bodyPr>
          <a:lstStyle/>
          <a:p>
            <a:r>
              <a:rPr lang="it-IT" sz="2400" dirty="0"/>
              <a:t>…. and </a:t>
            </a:r>
            <a:r>
              <a:rPr lang="it-IT" sz="2400" dirty="0" err="1"/>
              <a:t>many</a:t>
            </a:r>
            <a:r>
              <a:rPr lang="it-IT" sz="2400" dirty="0"/>
              <a:t> more!</a:t>
            </a:r>
            <a:endParaRPr lang="it-IT" dirty="0"/>
          </a:p>
        </p:txBody>
      </p:sp>
      <p:sp>
        <p:nvSpPr>
          <p:cNvPr id="31" name="CasellaDiTesto 30"/>
          <p:cNvSpPr txBox="1"/>
          <p:nvPr/>
        </p:nvSpPr>
        <p:spPr>
          <a:xfrm>
            <a:off x="4691786" y="4637130"/>
            <a:ext cx="1094723" cy="646331"/>
          </a:xfrm>
          <a:prstGeom prst="rect">
            <a:avLst/>
          </a:prstGeom>
          <a:noFill/>
        </p:spPr>
        <p:txBody>
          <a:bodyPr wrap="none" rtlCol="0">
            <a:spAutoFit/>
          </a:bodyPr>
          <a:lstStyle/>
          <a:p>
            <a:pPr algn="ctr"/>
            <a:r>
              <a:rPr lang="it-IT" dirty="0"/>
              <a:t>Moreno</a:t>
            </a:r>
          </a:p>
          <a:p>
            <a:pPr algn="ctr"/>
            <a:r>
              <a:rPr lang="it-IT" dirty="0"/>
              <a:t>La </a:t>
            </a:r>
            <a:r>
              <a:rPr lang="it-IT" dirty="0" err="1"/>
              <a:t>Quatra</a:t>
            </a:r>
            <a:endParaRPr lang="it-IT" dirty="0"/>
          </a:p>
        </p:txBody>
      </p:sp>
      <p:sp>
        <p:nvSpPr>
          <p:cNvPr id="33" name="CasellaDiTesto 32"/>
          <p:cNvSpPr txBox="1"/>
          <p:nvPr/>
        </p:nvSpPr>
        <p:spPr>
          <a:xfrm>
            <a:off x="2601074" y="4610943"/>
            <a:ext cx="830356" cy="646331"/>
          </a:xfrm>
          <a:prstGeom prst="rect">
            <a:avLst/>
          </a:prstGeom>
          <a:noFill/>
        </p:spPr>
        <p:txBody>
          <a:bodyPr wrap="none" rtlCol="0">
            <a:spAutoFit/>
          </a:bodyPr>
          <a:lstStyle/>
          <a:p>
            <a:pPr algn="ctr"/>
            <a:r>
              <a:rPr lang="it-IT" dirty="0"/>
              <a:t>Jacopo</a:t>
            </a:r>
          </a:p>
          <a:p>
            <a:pPr algn="ctr"/>
            <a:r>
              <a:rPr lang="it-IT" dirty="0"/>
              <a:t>Fior</a:t>
            </a:r>
          </a:p>
        </p:txBody>
      </p:sp>
      <p:pic>
        <p:nvPicPr>
          <p:cNvPr id="4" name="Picture 2" descr="C:\Users\Elena\Desktop\flavio_giobergia.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538444" y="4274764"/>
            <a:ext cx="954383" cy="9306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lena\Desktop\jac_1_cut_small-Jacopo-Fior.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60976" y="3514061"/>
            <a:ext cx="910553" cy="10450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Elena\Desktop\moreno-laquatra.jpe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726588" y="3610004"/>
            <a:ext cx="922892" cy="9228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lena\Desktop\attanasio.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7020" y="344162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Elena\Desktop\daraio.jfif"/>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74213" y="4180217"/>
            <a:ext cx="1040370" cy="1040369"/>
          </a:xfrm>
          <a:prstGeom prst="rect">
            <a:avLst/>
          </a:prstGeom>
          <a:noFill/>
          <a:extLst>
            <a:ext uri="{909E8E84-426E-40DD-AFC4-6F175D3DCCD1}">
              <a14:hiddenFill xmlns:a14="http://schemas.microsoft.com/office/drawing/2010/main">
                <a:solidFill>
                  <a:srgbClr val="FFFFFF"/>
                </a:solidFill>
              </a14:hiddenFill>
            </a:ext>
          </a:extLst>
        </p:spPr>
      </p:pic>
      <p:sp>
        <p:nvSpPr>
          <p:cNvPr id="38" name="CasellaDiTesto 37"/>
          <p:cNvSpPr txBox="1"/>
          <p:nvPr/>
        </p:nvSpPr>
        <p:spPr>
          <a:xfrm>
            <a:off x="1267169" y="5216712"/>
            <a:ext cx="798680" cy="646331"/>
          </a:xfrm>
          <a:prstGeom prst="rect">
            <a:avLst/>
          </a:prstGeom>
          <a:noFill/>
        </p:spPr>
        <p:txBody>
          <a:bodyPr wrap="none" rtlCol="0">
            <a:spAutoFit/>
          </a:bodyPr>
          <a:lstStyle/>
          <a:p>
            <a:pPr algn="ctr"/>
            <a:r>
              <a:rPr lang="it-IT" dirty="0"/>
              <a:t>Elena</a:t>
            </a:r>
          </a:p>
          <a:p>
            <a:pPr algn="ctr"/>
            <a:r>
              <a:rPr lang="it-IT" dirty="0" err="1"/>
              <a:t>Daraio</a:t>
            </a:r>
            <a:endParaRPr lang="it-IT" dirty="0"/>
          </a:p>
        </p:txBody>
      </p:sp>
    </p:spTree>
    <p:extLst>
      <p:ext uri="{BB962C8B-B14F-4D97-AF65-F5344CB8AC3E}">
        <p14:creationId xmlns:p14="http://schemas.microsoft.com/office/powerpoint/2010/main" val="9075321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827088" y="2322513"/>
            <a:ext cx="2305050" cy="1570037"/>
          </a:xfrm>
          <a:prstGeom prst="rect">
            <a:avLst/>
          </a:prstGeom>
          <a:noFill/>
          <a:ln w="9525" algn="ctr">
            <a:noFill/>
            <a:miter lim="800000"/>
            <a:headEnd/>
            <a:tailEnd/>
          </a:ln>
        </p:spPr>
        <p:txBody>
          <a:bodyPr anchor="b">
            <a:spAutoFit/>
          </a:bodyPr>
          <a:lstStyle/>
          <a:p>
            <a:pPr algn="ctr"/>
            <a:r>
              <a:rPr lang="it-IT" sz="4800">
                <a:solidFill>
                  <a:schemeClr val="folHlink"/>
                </a:solidFill>
              </a:rPr>
              <a:t>Thank you!</a:t>
            </a:r>
          </a:p>
        </p:txBody>
      </p:sp>
      <p:pic>
        <p:nvPicPr>
          <p:cNvPr id="34819" name="Picture 7" descr="IMG_2710"/>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140200" y="692150"/>
            <a:ext cx="4103688" cy="547211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r>
              <a:rPr lang="en-US" sz="4000" dirty="0"/>
              <a:t>Data science</a:t>
            </a:r>
            <a:endParaRPr lang="it-IT" sz="4000" dirty="0"/>
          </a:p>
        </p:txBody>
      </p:sp>
      <p:sp>
        <p:nvSpPr>
          <p:cNvPr id="5" name="TextBox 4"/>
          <p:cNvSpPr txBox="1"/>
          <p:nvPr/>
        </p:nvSpPr>
        <p:spPr>
          <a:xfrm>
            <a:off x="477838" y="1949984"/>
            <a:ext cx="8302605" cy="523220"/>
          </a:xfrm>
          <a:prstGeom prst="rect">
            <a:avLst/>
          </a:prstGeom>
          <a:noFill/>
        </p:spPr>
        <p:txBody>
          <a:bodyPr wrap="square" rtlCol="0">
            <a:spAutoFit/>
          </a:bodyPr>
          <a:lstStyle/>
          <a:p>
            <a:r>
              <a:rPr lang="en-US" sz="2800" dirty="0">
                <a:solidFill>
                  <a:srgbClr val="002060"/>
                </a:solidFill>
              </a:rPr>
              <a:t>“Extracting meaning from very large quantities of data”</a:t>
            </a:r>
          </a:p>
        </p:txBody>
      </p:sp>
      <p:pic>
        <p:nvPicPr>
          <p:cNvPr id="8" name="Picture 7" descr="datascience.jpg"/>
          <p:cNvPicPr>
            <a:picLocks noChangeAspect="1"/>
          </p:cNvPicPr>
          <p:nvPr/>
        </p:nvPicPr>
        <p:blipFill>
          <a:blip r:embed="rId2"/>
          <a:stretch>
            <a:fillRect/>
          </a:stretch>
        </p:blipFill>
        <p:spPr>
          <a:xfrm>
            <a:off x="477838" y="2650377"/>
            <a:ext cx="4832292" cy="3619555"/>
          </a:xfrm>
          <a:prstGeom prst="rect">
            <a:avLst/>
          </a:prstGeom>
          <a:noFill/>
        </p:spPr>
      </p:pic>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2558" y="2420986"/>
            <a:ext cx="3456749" cy="1787236"/>
          </a:xfrm>
          <a:prstGeom prst="rect">
            <a:avLst/>
          </a:prstGeom>
        </p:spPr>
      </p:pic>
      <p:pic>
        <p:nvPicPr>
          <p:cNvPr id="6" name="Picture 5" descr="Patil.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7836" y="3986761"/>
            <a:ext cx="1525519" cy="1525519"/>
          </a:xfrm>
          <a:prstGeom prst="rect">
            <a:avLst/>
          </a:prstGeom>
        </p:spPr>
      </p:pic>
      <p:sp>
        <p:nvSpPr>
          <p:cNvPr id="9" name="TextBox 8"/>
          <p:cNvSpPr txBox="1"/>
          <p:nvPr/>
        </p:nvSpPr>
        <p:spPr>
          <a:xfrm>
            <a:off x="5462173" y="5526255"/>
            <a:ext cx="2286451" cy="646331"/>
          </a:xfrm>
          <a:prstGeom prst="rect">
            <a:avLst/>
          </a:prstGeom>
          <a:noFill/>
        </p:spPr>
        <p:txBody>
          <a:bodyPr wrap="square" rtlCol="0">
            <a:spAutoFit/>
          </a:bodyPr>
          <a:lstStyle/>
          <a:p>
            <a:r>
              <a:rPr lang="en-US" dirty="0">
                <a:solidFill>
                  <a:srgbClr val="002060"/>
                </a:solidFill>
              </a:rPr>
              <a:t>D.J. </a:t>
            </a:r>
            <a:r>
              <a:rPr lang="en-US" dirty="0" err="1">
                <a:solidFill>
                  <a:srgbClr val="002060"/>
                </a:solidFill>
              </a:rPr>
              <a:t>Patil</a:t>
            </a:r>
            <a:r>
              <a:rPr lang="en-US" dirty="0">
                <a:solidFill>
                  <a:srgbClr val="002060"/>
                </a:solidFill>
              </a:rPr>
              <a:t> coined the word </a:t>
            </a:r>
            <a:r>
              <a:rPr lang="en-US" i="1" dirty="0">
                <a:solidFill>
                  <a:srgbClr val="FF0000"/>
                </a:solidFill>
              </a:rPr>
              <a:t>data scientist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r>
              <a:rPr lang="en-US" sz="4000" dirty="0"/>
              <a:t>The data science process</a:t>
            </a:r>
            <a:endParaRPr lang="it-IT" sz="4000" dirty="0"/>
          </a:p>
        </p:txBody>
      </p:sp>
      <p:grpSp>
        <p:nvGrpSpPr>
          <p:cNvPr id="2" name="Gruppo 1"/>
          <p:cNvGrpSpPr/>
          <p:nvPr/>
        </p:nvGrpSpPr>
        <p:grpSpPr>
          <a:xfrm>
            <a:off x="866374" y="3654204"/>
            <a:ext cx="7500386" cy="2596102"/>
            <a:chOff x="24170" y="2039420"/>
            <a:chExt cx="9100586" cy="3129033"/>
          </a:xfrm>
        </p:grpSpPr>
        <p:sp>
          <p:nvSpPr>
            <p:cNvPr id="7" name="TextBox 6"/>
            <p:cNvSpPr txBox="1"/>
            <p:nvPr/>
          </p:nvSpPr>
          <p:spPr>
            <a:xfrm>
              <a:off x="4538940" y="2049131"/>
              <a:ext cx="2770951" cy="523220"/>
            </a:xfrm>
            <a:prstGeom prst="rect">
              <a:avLst/>
            </a:prstGeom>
            <a:noFill/>
          </p:spPr>
          <p:txBody>
            <a:bodyPr wrap="none" rtlCol="0">
              <a:spAutoFit/>
            </a:bodyPr>
            <a:lstStyle/>
            <a:p>
              <a:r>
                <a:rPr lang="en-US" sz="2800" dirty="0"/>
                <a:t>AKA  </a:t>
              </a:r>
              <a:r>
                <a:rPr lang="en-US" sz="2800" i="1" dirty="0">
                  <a:solidFill>
                    <a:srgbClr val="FF0000"/>
                  </a:solidFill>
                </a:rPr>
                <a:t>KDD</a:t>
              </a:r>
              <a:r>
                <a:rPr lang="en-US" sz="2800" dirty="0"/>
                <a:t> process</a:t>
              </a:r>
            </a:p>
          </p:txBody>
        </p:sp>
        <p:sp>
          <p:nvSpPr>
            <p:cNvPr id="8" name="TextBox 7"/>
            <p:cNvSpPr txBox="1"/>
            <p:nvPr/>
          </p:nvSpPr>
          <p:spPr>
            <a:xfrm>
              <a:off x="4521610" y="2517266"/>
              <a:ext cx="3779048" cy="400110"/>
            </a:xfrm>
            <a:prstGeom prst="rect">
              <a:avLst/>
            </a:prstGeom>
            <a:noFill/>
          </p:spPr>
          <p:txBody>
            <a:bodyPr wrap="none" rtlCol="0">
              <a:spAutoFit/>
            </a:bodyPr>
            <a:lstStyle/>
            <a:p>
              <a:r>
                <a:rPr lang="en-US" sz="2000" dirty="0">
                  <a:solidFill>
                    <a:srgbClr val="FF0000"/>
                  </a:solidFill>
                </a:rPr>
                <a:t>K</a:t>
              </a:r>
              <a:r>
                <a:rPr lang="en-US" sz="2000" dirty="0"/>
                <a:t>nowledge </a:t>
              </a:r>
              <a:r>
                <a:rPr lang="en-US" sz="2000" dirty="0">
                  <a:solidFill>
                    <a:srgbClr val="FF0000"/>
                  </a:solidFill>
                </a:rPr>
                <a:t>D</a:t>
              </a:r>
              <a:r>
                <a:rPr lang="en-US" sz="2000" dirty="0"/>
                <a:t>iscovery in </a:t>
              </a:r>
              <a:r>
                <a:rPr lang="en-US" sz="2000" dirty="0">
                  <a:solidFill>
                    <a:srgbClr val="FF0000"/>
                  </a:solidFill>
                </a:rPr>
                <a:t>D</a:t>
              </a:r>
              <a:r>
                <a:rPr lang="en-US" sz="2000" dirty="0"/>
                <a:t>atabases</a:t>
              </a:r>
            </a:p>
          </p:txBody>
        </p:sp>
        <p:pic>
          <p:nvPicPr>
            <p:cNvPr id="9" name="Picture 8" descr="KDprocess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8567" y="2983478"/>
              <a:ext cx="5096189" cy="2184975"/>
            </a:xfrm>
            <a:prstGeom prst="rect">
              <a:avLst/>
            </a:prstGeom>
          </p:spPr>
        </p:pic>
        <p:pic>
          <p:nvPicPr>
            <p:cNvPr id="10" name="Picture 9" descr="datascience process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70" y="2039420"/>
              <a:ext cx="4004397" cy="2466477"/>
            </a:xfrm>
            <a:prstGeom prst="rect">
              <a:avLst/>
            </a:prstGeom>
          </p:spPr>
        </p:pic>
      </p:grpSp>
      <p:grpSp>
        <p:nvGrpSpPr>
          <p:cNvPr id="11" name="Gruppo 13"/>
          <p:cNvGrpSpPr>
            <a:grpSpLocks/>
          </p:cNvGrpSpPr>
          <p:nvPr/>
        </p:nvGrpSpPr>
        <p:grpSpPr bwMode="auto">
          <a:xfrm>
            <a:off x="611953" y="2402664"/>
            <a:ext cx="7991475" cy="863600"/>
            <a:chOff x="683568" y="1052736"/>
            <a:chExt cx="7992888" cy="864096"/>
          </a:xfrm>
        </p:grpSpPr>
        <p:sp>
          <p:nvSpPr>
            <p:cNvPr id="12" name="Pentagono 3"/>
            <p:cNvSpPr/>
            <p:nvPr/>
          </p:nvSpPr>
          <p:spPr bwMode="auto">
            <a:xfrm>
              <a:off x="755576" y="1052736"/>
              <a:ext cx="1872208" cy="864096"/>
            </a:xfrm>
            <a:prstGeom prst="homePlate">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13" name="Gallone 5"/>
            <p:cNvSpPr/>
            <p:nvPr/>
          </p:nvSpPr>
          <p:spPr bwMode="auto">
            <a:xfrm>
              <a:off x="2411760" y="1052736"/>
              <a:ext cx="2232248" cy="864096"/>
            </a:xfrm>
            <a:prstGeom prst="chevron">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14" name="Rectangle 3"/>
            <p:cNvSpPr txBox="1">
              <a:spLocks noChangeArrowheads="1"/>
            </p:cNvSpPr>
            <p:nvPr/>
          </p:nvSpPr>
          <p:spPr bwMode="auto">
            <a:xfrm>
              <a:off x="683568" y="1197281"/>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a:latin typeface="+mn-lt"/>
                </a:rPr>
                <a:t>Generation</a:t>
              </a:r>
              <a:endParaRPr lang="it-IT" sz="3200" kern="0" dirty="0">
                <a:latin typeface="+mn-lt"/>
              </a:endParaRPr>
            </a:p>
          </p:txBody>
        </p:sp>
        <p:sp>
          <p:nvSpPr>
            <p:cNvPr id="15" name="Rectangle 3"/>
            <p:cNvSpPr txBox="1">
              <a:spLocks noChangeArrowheads="1"/>
            </p:cNvSpPr>
            <p:nvPr/>
          </p:nvSpPr>
          <p:spPr bwMode="auto">
            <a:xfrm>
              <a:off x="2771499" y="1197281"/>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err="1">
                  <a:latin typeface="+mn-lt"/>
                </a:rPr>
                <a:t>Acquisition</a:t>
              </a:r>
              <a:endParaRPr lang="it-IT" sz="3200" kern="0" dirty="0">
                <a:latin typeface="+mn-lt"/>
              </a:endParaRPr>
            </a:p>
          </p:txBody>
        </p:sp>
        <p:sp>
          <p:nvSpPr>
            <p:cNvPr id="16" name="Gallone 9"/>
            <p:cNvSpPr/>
            <p:nvPr/>
          </p:nvSpPr>
          <p:spPr bwMode="auto">
            <a:xfrm>
              <a:off x="4427984" y="1052736"/>
              <a:ext cx="2232248" cy="864096"/>
            </a:xfrm>
            <a:prstGeom prst="chevron">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17" name="Rectangle 3"/>
            <p:cNvSpPr txBox="1">
              <a:spLocks noChangeArrowheads="1"/>
            </p:cNvSpPr>
            <p:nvPr/>
          </p:nvSpPr>
          <p:spPr bwMode="auto">
            <a:xfrm>
              <a:off x="4787981" y="1197281"/>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err="1">
                  <a:latin typeface="+mn-lt"/>
                </a:rPr>
                <a:t>Storage</a:t>
              </a:r>
              <a:endParaRPr lang="it-IT" sz="3200" kern="0" dirty="0">
                <a:latin typeface="+mn-lt"/>
              </a:endParaRPr>
            </a:p>
          </p:txBody>
        </p:sp>
        <p:sp>
          <p:nvSpPr>
            <p:cNvPr id="18" name="Gallone 11"/>
            <p:cNvSpPr/>
            <p:nvPr/>
          </p:nvSpPr>
          <p:spPr bwMode="auto">
            <a:xfrm>
              <a:off x="6444208" y="1052736"/>
              <a:ext cx="2232248" cy="864096"/>
            </a:xfrm>
            <a:prstGeom prst="chevron">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19" name="Rectangle 3"/>
            <p:cNvSpPr txBox="1">
              <a:spLocks noChangeArrowheads="1"/>
            </p:cNvSpPr>
            <p:nvPr/>
          </p:nvSpPr>
          <p:spPr bwMode="auto">
            <a:xfrm>
              <a:off x="6804462" y="1197281"/>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err="1">
                  <a:latin typeface="+mn-lt"/>
                </a:rPr>
                <a:t>Analysis</a:t>
              </a:r>
              <a:endParaRPr lang="it-IT" sz="3200" kern="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549275" y="1916113"/>
            <a:ext cx="8126413" cy="4465637"/>
          </a:xfrm>
        </p:spPr>
        <p:txBody>
          <a:bodyPr/>
          <a:lstStyle/>
          <a:p>
            <a:pPr lvl="1"/>
            <a:r>
              <a:rPr lang="it-IT" altLang="it-IT" sz="2400" dirty="0" err="1"/>
              <a:t>Objectives</a:t>
            </a:r>
            <a:endParaRPr lang="it-IT" altLang="it-IT" sz="2400" dirty="0"/>
          </a:p>
          <a:p>
            <a:pPr lvl="2"/>
            <a:r>
              <a:rPr lang="it-IT" altLang="it-IT" sz="2000" dirty="0" err="1"/>
              <a:t>Descriptive</a:t>
            </a:r>
            <a:r>
              <a:rPr lang="it-IT" altLang="it-IT" sz="2000" dirty="0"/>
              <a:t> </a:t>
            </a:r>
            <a:r>
              <a:rPr lang="it-IT" altLang="it-IT" sz="2000" dirty="0" err="1"/>
              <a:t>analytics</a:t>
            </a:r>
            <a:endParaRPr lang="it-IT" altLang="it-IT" sz="2000" dirty="0"/>
          </a:p>
          <a:p>
            <a:pPr lvl="2"/>
            <a:r>
              <a:rPr lang="it-IT" altLang="it-IT" sz="2000" dirty="0" err="1"/>
              <a:t>Predictive</a:t>
            </a:r>
            <a:r>
              <a:rPr lang="it-IT" altLang="it-IT" sz="2000" dirty="0"/>
              <a:t> </a:t>
            </a:r>
            <a:r>
              <a:rPr lang="it-IT" altLang="it-IT" sz="2000" dirty="0" err="1"/>
              <a:t>analytics</a:t>
            </a:r>
            <a:endParaRPr lang="it-IT" altLang="it-IT" sz="2000" dirty="0"/>
          </a:p>
          <a:p>
            <a:pPr lvl="2"/>
            <a:r>
              <a:rPr lang="it-IT" altLang="it-IT" sz="2000" dirty="0" err="1"/>
              <a:t>Prescriptive</a:t>
            </a:r>
            <a:r>
              <a:rPr lang="it-IT" altLang="it-IT" sz="2000" dirty="0"/>
              <a:t> </a:t>
            </a:r>
            <a:r>
              <a:rPr lang="it-IT" altLang="it-IT" sz="2000" dirty="0" err="1"/>
              <a:t>analytics</a:t>
            </a:r>
            <a:endParaRPr lang="it-IT" altLang="it-IT" sz="2000" dirty="0"/>
          </a:p>
          <a:p>
            <a:pPr lvl="1"/>
            <a:r>
              <a:rPr lang="it-IT" altLang="it-IT" sz="2400" dirty="0" err="1"/>
              <a:t>Methods</a:t>
            </a:r>
            <a:endParaRPr lang="it-IT" altLang="it-IT" sz="2400" dirty="0"/>
          </a:p>
          <a:p>
            <a:pPr lvl="2"/>
            <a:r>
              <a:rPr lang="it-IT" altLang="it-IT" sz="2000" dirty="0"/>
              <a:t>Statistical </a:t>
            </a:r>
            <a:r>
              <a:rPr lang="it-IT" altLang="it-IT" sz="2000" dirty="0" err="1"/>
              <a:t>analysis</a:t>
            </a:r>
            <a:r>
              <a:rPr lang="it-IT" altLang="it-IT" sz="2000" dirty="0"/>
              <a:t>, data </a:t>
            </a:r>
            <a:r>
              <a:rPr lang="it-IT" altLang="it-IT" sz="2000" dirty="0" err="1"/>
              <a:t>mining</a:t>
            </a:r>
            <a:r>
              <a:rPr lang="it-IT" altLang="it-IT" sz="2000" dirty="0"/>
              <a:t>, text </a:t>
            </a:r>
            <a:r>
              <a:rPr lang="it-IT" altLang="it-IT" sz="2000" dirty="0" err="1"/>
              <a:t>mining</a:t>
            </a:r>
            <a:r>
              <a:rPr lang="it-IT" altLang="it-IT" sz="2000" dirty="0"/>
              <a:t>, network and </a:t>
            </a:r>
            <a:r>
              <a:rPr lang="it-IT" altLang="it-IT" sz="2000" dirty="0" err="1"/>
              <a:t>graph</a:t>
            </a:r>
            <a:r>
              <a:rPr lang="it-IT" altLang="it-IT" sz="2000" dirty="0"/>
              <a:t> data </a:t>
            </a:r>
            <a:r>
              <a:rPr lang="it-IT" altLang="it-IT" sz="2000" dirty="0" err="1"/>
              <a:t>mining</a:t>
            </a:r>
            <a:endParaRPr lang="it-IT" altLang="it-IT" sz="2000" dirty="0"/>
          </a:p>
          <a:p>
            <a:pPr lvl="2"/>
            <a:r>
              <a:rPr lang="it-IT" altLang="it-IT" sz="2000" dirty="0" err="1"/>
              <a:t>Association</a:t>
            </a:r>
            <a:r>
              <a:rPr lang="it-IT" altLang="it-IT" sz="2000" dirty="0"/>
              <a:t> </a:t>
            </a:r>
            <a:r>
              <a:rPr lang="it-IT" altLang="it-IT" sz="2000" dirty="0" err="1"/>
              <a:t>analysis</a:t>
            </a:r>
            <a:r>
              <a:rPr lang="it-IT" altLang="it-IT" sz="2000" dirty="0"/>
              <a:t>, </a:t>
            </a:r>
            <a:r>
              <a:rPr lang="it-IT" altLang="it-IT" sz="2000" dirty="0" err="1"/>
              <a:t>classification</a:t>
            </a:r>
            <a:r>
              <a:rPr lang="it-IT" altLang="it-IT" sz="2000" dirty="0"/>
              <a:t> and </a:t>
            </a:r>
            <a:r>
              <a:rPr lang="it-IT" altLang="it-IT" sz="2000" dirty="0" err="1"/>
              <a:t>regression</a:t>
            </a:r>
            <a:r>
              <a:rPr lang="it-IT" altLang="it-IT" sz="2000" dirty="0"/>
              <a:t>, </a:t>
            </a:r>
            <a:r>
              <a:rPr lang="it-IT" altLang="it-IT" sz="2000" dirty="0" err="1"/>
              <a:t>clustering</a:t>
            </a:r>
            <a:endParaRPr lang="it-IT" altLang="it-IT" sz="2000" dirty="0"/>
          </a:p>
          <a:p>
            <a:pPr lvl="1"/>
            <a:r>
              <a:rPr lang="it-IT" altLang="it-IT" sz="2400" dirty="0"/>
              <a:t>Diverse </a:t>
            </a:r>
            <a:r>
              <a:rPr lang="it-IT" altLang="it-IT" sz="2400" dirty="0" err="1"/>
              <a:t>domains</a:t>
            </a:r>
            <a:r>
              <a:rPr lang="it-IT" altLang="it-IT" sz="2400" dirty="0"/>
              <a:t> call for </a:t>
            </a:r>
            <a:r>
              <a:rPr lang="it-IT" altLang="it-IT" sz="2400" dirty="0" err="1"/>
              <a:t>customized</a:t>
            </a:r>
            <a:r>
              <a:rPr lang="it-IT" altLang="it-IT" sz="2400" dirty="0"/>
              <a:t> </a:t>
            </a:r>
            <a:r>
              <a:rPr lang="it-IT" altLang="it-IT" sz="2400" dirty="0" err="1"/>
              <a:t>techniques</a:t>
            </a:r>
            <a:endParaRPr lang="it-IT" altLang="it-IT" sz="2400" dirty="0"/>
          </a:p>
        </p:txBody>
      </p:sp>
      <p:sp>
        <p:nvSpPr>
          <p:cNvPr id="23555" name="Rectangle 4"/>
          <p:cNvSpPr>
            <a:spLocks noGrp="1" noChangeArrowheads="1"/>
          </p:cNvSpPr>
          <p:nvPr>
            <p:ph type="title"/>
          </p:nvPr>
        </p:nvSpPr>
        <p:spPr/>
        <p:txBody>
          <a:bodyPr/>
          <a:lstStyle/>
          <a:p>
            <a:r>
              <a:rPr lang="en-US" altLang="it-IT" sz="4000" dirty="0"/>
              <a:t>Analysis</a:t>
            </a:r>
            <a:endParaRPr lang="it-IT" altLang="it-IT" sz="4000" dirty="0"/>
          </a:p>
        </p:txBody>
      </p:sp>
      <p:grpSp>
        <p:nvGrpSpPr>
          <p:cNvPr id="23556" name="Gruppo 13"/>
          <p:cNvGrpSpPr>
            <a:grpSpLocks/>
          </p:cNvGrpSpPr>
          <p:nvPr/>
        </p:nvGrpSpPr>
        <p:grpSpPr bwMode="auto">
          <a:xfrm>
            <a:off x="610539" y="5339100"/>
            <a:ext cx="7991475" cy="863600"/>
            <a:chOff x="683568" y="4509120"/>
            <a:chExt cx="7992888" cy="864096"/>
          </a:xfrm>
        </p:grpSpPr>
        <p:sp>
          <p:nvSpPr>
            <p:cNvPr id="4" name="Pentagono 3"/>
            <p:cNvSpPr/>
            <p:nvPr/>
          </p:nvSpPr>
          <p:spPr bwMode="auto">
            <a:xfrm>
              <a:off x="755576" y="4509120"/>
              <a:ext cx="1872208" cy="864096"/>
            </a:xfrm>
            <a:prstGeom prst="homePlate">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6" name="Gallone 5"/>
            <p:cNvSpPr/>
            <p:nvPr/>
          </p:nvSpPr>
          <p:spPr bwMode="auto">
            <a:xfrm>
              <a:off x="2411760" y="4509120"/>
              <a:ext cx="2232248" cy="864096"/>
            </a:xfrm>
            <a:prstGeom prst="chevron">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7" name="Rectangle 3"/>
            <p:cNvSpPr txBox="1">
              <a:spLocks noChangeArrowheads="1"/>
            </p:cNvSpPr>
            <p:nvPr/>
          </p:nvSpPr>
          <p:spPr bwMode="auto">
            <a:xfrm>
              <a:off x="683568" y="4653665"/>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a:latin typeface="+mn-lt"/>
                </a:rPr>
                <a:t>Generation</a:t>
              </a:r>
              <a:endParaRPr lang="it-IT" sz="3200" kern="0" dirty="0">
                <a:latin typeface="+mn-lt"/>
              </a:endParaRPr>
            </a:p>
          </p:txBody>
        </p:sp>
        <p:sp>
          <p:nvSpPr>
            <p:cNvPr id="9" name="Rectangle 3"/>
            <p:cNvSpPr txBox="1">
              <a:spLocks noChangeArrowheads="1"/>
            </p:cNvSpPr>
            <p:nvPr/>
          </p:nvSpPr>
          <p:spPr bwMode="auto">
            <a:xfrm>
              <a:off x="2771499" y="4653665"/>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err="1">
                  <a:latin typeface="+mn-lt"/>
                </a:rPr>
                <a:t>Acquisition</a:t>
              </a:r>
              <a:endParaRPr lang="it-IT" sz="3200" kern="0" dirty="0">
                <a:latin typeface="+mn-lt"/>
              </a:endParaRPr>
            </a:p>
          </p:txBody>
        </p:sp>
        <p:sp>
          <p:nvSpPr>
            <p:cNvPr id="10" name="Gallone 9"/>
            <p:cNvSpPr/>
            <p:nvPr/>
          </p:nvSpPr>
          <p:spPr bwMode="auto">
            <a:xfrm>
              <a:off x="4427984" y="4509120"/>
              <a:ext cx="2232248" cy="864096"/>
            </a:xfrm>
            <a:prstGeom prst="chevron">
              <a:avLst/>
            </a:prstGeom>
            <a:solidFill>
              <a:srgbClr val="00CCFF"/>
            </a:solidFill>
            <a:ln w="9525" cap="flat" cmpd="sng" algn="ctr">
              <a:solidFill>
                <a:schemeClr val="bg2"/>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11" name="Rectangle 3"/>
            <p:cNvSpPr txBox="1">
              <a:spLocks noChangeArrowheads="1"/>
            </p:cNvSpPr>
            <p:nvPr/>
          </p:nvSpPr>
          <p:spPr bwMode="auto">
            <a:xfrm>
              <a:off x="4787981" y="4653665"/>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err="1">
                  <a:latin typeface="+mn-lt"/>
                </a:rPr>
                <a:t>Storage</a:t>
              </a:r>
              <a:endParaRPr lang="it-IT" sz="3200" kern="0" dirty="0">
                <a:latin typeface="+mn-lt"/>
              </a:endParaRPr>
            </a:p>
          </p:txBody>
        </p:sp>
        <p:sp>
          <p:nvSpPr>
            <p:cNvPr id="12" name="Gallone 11"/>
            <p:cNvSpPr/>
            <p:nvPr/>
          </p:nvSpPr>
          <p:spPr bwMode="auto">
            <a:xfrm>
              <a:off x="6444208" y="4509120"/>
              <a:ext cx="2232248" cy="864096"/>
            </a:xfrm>
            <a:prstGeom prst="chevron">
              <a:avLst/>
            </a:prstGeom>
            <a:solidFill>
              <a:srgbClr val="00CCFF"/>
            </a:solidFill>
            <a:ln w="28575"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anchor="b"/>
            <a:lstStyle/>
            <a:p>
              <a:pPr>
                <a:defRPr/>
              </a:pPr>
              <a:endParaRPr lang="it-IT">
                <a:latin typeface="Tahoma" pitchFamily="32" charset="0"/>
              </a:endParaRPr>
            </a:p>
          </p:txBody>
        </p:sp>
        <p:sp>
          <p:nvSpPr>
            <p:cNvPr id="13" name="Rectangle 3"/>
            <p:cNvSpPr txBox="1">
              <a:spLocks noChangeArrowheads="1"/>
            </p:cNvSpPr>
            <p:nvPr/>
          </p:nvSpPr>
          <p:spPr bwMode="auto">
            <a:xfrm>
              <a:off x="6804462" y="4653665"/>
              <a:ext cx="1800543" cy="432048"/>
            </a:xfrm>
            <a:prstGeom prst="rect">
              <a:avLst/>
            </a:prstGeom>
            <a:noFill/>
            <a:ln w="9525">
              <a:noFill/>
              <a:miter lim="800000"/>
              <a:headEnd/>
              <a:tailEnd/>
            </a:ln>
          </p:spPr>
          <p:txBody>
            <a:bodyPr/>
            <a:lstStyle/>
            <a:p>
              <a:pPr marL="342900" indent="-342900" algn="ctr" eaLnBrk="0" hangingPunct="0">
                <a:spcBef>
                  <a:spcPct val="20000"/>
                </a:spcBef>
                <a:buClr>
                  <a:schemeClr val="folHlink"/>
                </a:buClr>
                <a:buSzPct val="60000"/>
                <a:defRPr/>
              </a:pPr>
              <a:r>
                <a:rPr lang="it-IT" sz="2400" kern="0" dirty="0" err="1">
                  <a:latin typeface="+mn-lt"/>
                </a:rPr>
                <a:t>Analysis</a:t>
              </a:r>
              <a:endParaRPr lang="it-IT" sz="3200" kern="0" dirty="0">
                <a:latin typeface="+mn-lt"/>
              </a:endParaRPr>
            </a:p>
          </p:txBody>
        </p:sp>
      </p:grpSp>
      <p:pic>
        <p:nvPicPr>
          <p:cNvPr id="2050" name="Picture 2" descr="C:\Users\Elena\Documents\Elena\zz-da-trasferire-1\presentazioni\2019-11-08 RAI Festival Tecnologia\AI brain_108243428_gettyimages-8711489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330" y="1811140"/>
            <a:ext cx="3446314" cy="193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5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Effect transition="in" filter="barn(inVertical)">
                                      <p:cBhvr>
                                        <p:cTn id="13" dur="500"/>
                                        <p:tgtEl>
                                          <p:spTgt spid="972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7283">
                                            <p:txEl>
                                              <p:pRg st="3" end="3"/>
                                            </p:txEl>
                                          </p:spTgt>
                                        </p:tgtEl>
                                        <p:attrNameLst>
                                          <p:attrName>style.visibility</p:attrName>
                                        </p:attrNameLst>
                                      </p:cBhvr>
                                      <p:to>
                                        <p:strVal val="visible"/>
                                      </p:to>
                                    </p:set>
                                    <p:animEffect transition="in" filter="barn(inVertical)">
                                      <p:cBhvr>
                                        <p:cTn id="18" dur="500"/>
                                        <p:tgtEl>
                                          <p:spTgt spid="9728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728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728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33" name="Rectangle 33"/>
          <p:cNvSpPr>
            <a:spLocks noGrp="1" noChangeArrowheads="1"/>
          </p:cNvSpPr>
          <p:nvPr>
            <p:ph type="body" sz="half" idx="1"/>
          </p:nvPr>
        </p:nvSpPr>
        <p:spPr>
          <a:xfrm>
            <a:off x="539750" y="1875211"/>
            <a:ext cx="7632700" cy="1035050"/>
          </a:xfrm>
        </p:spPr>
        <p:txBody>
          <a:bodyPr lIns="0" tIns="0" rIns="0" bIns="0">
            <a:spAutoFit/>
          </a:bodyPr>
          <a:lstStyle/>
          <a:p>
            <a:pPr marL="428625" indent="-323850"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400" dirty="0"/>
              <a:t>Objective</a:t>
            </a:r>
          </a:p>
          <a:p>
            <a:pPr marL="741363" lvl="1" indent="-284163"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dirty="0"/>
              <a:t>extraction of frequent correlations or pattern from a transactional database</a:t>
            </a:r>
          </a:p>
        </p:txBody>
      </p:sp>
      <p:sp>
        <p:nvSpPr>
          <p:cNvPr id="76836" name="Text Box 36"/>
          <p:cNvSpPr txBox="1">
            <a:spLocks noChangeArrowheads="1"/>
          </p:cNvSpPr>
          <p:nvPr/>
        </p:nvSpPr>
        <p:spPr bwMode="auto">
          <a:xfrm>
            <a:off x="441891" y="3494758"/>
            <a:ext cx="3816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it-IT" sz="2000" dirty="0">
                <a:latin typeface="+mn-lt"/>
              </a:rPr>
              <a:t>Tickets at a supermarket counter</a:t>
            </a:r>
            <a:endParaRPr lang="it-IT" altLang="it-IT" sz="2000" dirty="0">
              <a:latin typeface="+mn-lt"/>
            </a:endParaRPr>
          </a:p>
        </p:txBody>
      </p:sp>
      <p:sp>
        <p:nvSpPr>
          <p:cNvPr id="24582" name="AutoShape 37"/>
          <p:cNvSpPr>
            <a:spLocks noChangeArrowheads="1"/>
          </p:cNvSpPr>
          <p:nvPr/>
        </p:nvSpPr>
        <p:spPr bwMode="auto">
          <a:xfrm>
            <a:off x="4903788" y="5548859"/>
            <a:ext cx="976312"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76839" name="Rectangle 39"/>
          <p:cNvSpPr>
            <a:spLocks noChangeArrowheads="1"/>
          </p:cNvSpPr>
          <p:nvPr/>
        </p:nvSpPr>
        <p:spPr bwMode="auto">
          <a:xfrm>
            <a:off x="4603750" y="3891510"/>
            <a:ext cx="4116388" cy="237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r>
              <a:rPr lang="en-US" altLang="it-IT" sz="2400" dirty="0">
                <a:latin typeface="+mn-lt"/>
              </a:rPr>
              <a:t>Association rule</a:t>
            </a:r>
            <a:endParaRPr lang="it-IT" altLang="it-IT" sz="2400" dirty="0">
              <a:latin typeface="+mn-lt"/>
              <a:sym typeface="Symbol" pitchFamily="18" charset="2"/>
            </a:endParaRPr>
          </a:p>
          <a:p>
            <a:pPr algn="ctr">
              <a:buFont typeface="Wingdings" pitchFamily="2" charset="2"/>
              <a:buNone/>
            </a:pPr>
            <a:r>
              <a:rPr lang="it-IT" altLang="it-IT" sz="2400" dirty="0" err="1">
                <a:latin typeface="+mn-lt"/>
                <a:sym typeface="Symbol" pitchFamily="18" charset="2"/>
              </a:rPr>
              <a:t>diapers</a:t>
            </a:r>
            <a:r>
              <a:rPr lang="it-IT" altLang="it-IT" sz="2400" dirty="0">
                <a:latin typeface="+mn-lt"/>
              </a:rPr>
              <a:t> </a:t>
            </a:r>
            <a:r>
              <a:rPr lang="it-IT" altLang="it-IT" sz="2400" dirty="0">
                <a:latin typeface="+mn-lt"/>
                <a:sym typeface="Symbol" pitchFamily="18" charset="2"/>
              </a:rPr>
              <a:t> </a:t>
            </a:r>
            <a:r>
              <a:rPr lang="it-IT" altLang="it-IT" sz="2400" dirty="0" err="1">
                <a:latin typeface="+mn-lt"/>
                <a:sym typeface="Symbol" pitchFamily="18" charset="2"/>
              </a:rPr>
              <a:t>beer</a:t>
            </a:r>
            <a:endParaRPr lang="it-IT" altLang="it-IT" sz="2400" dirty="0">
              <a:latin typeface="+mn-lt"/>
            </a:endParaRPr>
          </a:p>
          <a:p>
            <a:pPr lvl="1"/>
            <a:r>
              <a:rPr lang="it-IT" altLang="it-IT" sz="2000" dirty="0">
                <a:latin typeface="+mn-lt"/>
              </a:rPr>
              <a:t>2% of </a:t>
            </a:r>
            <a:r>
              <a:rPr lang="it-IT" altLang="it-IT" sz="2000" dirty="0" err="1">
                <a:latin typeface="+mn-lt"/>
              </a:rPr>
              <a:t>transactions</a:t>
            </a:r>
            <a:r>
              <a:rPr lang="it-IT" altLang="it-IT" sz="2000" dirty="0">
                <a:latin typeface="+mn-lt"/>
              </a:rPr>
              <a:t> </a:t>
            </a:r>
            <a:r>
              <a:rPr lang="it-IT" altLang="it-IT" sz="2000" dirty="0" err="1">
                <a:latin typeface="+mn-lt"/>
              </a:rPr>
              <a:t>contains</a:t>
            </a:r>
            <a:r>
              <a:rPr lang="it-IT" altLang="it-IT" sz="2000" dirty="0">
                <a:latin typeface="+mn-lt"/>
              </a:rPr>
              <a:t> </a:t>
            </a:r>
            <a:r>
              <a:rPr lang="it-IT" altLang="it-IT" sz="2000" dirty="0" err="1">
                <a:latin typeface="+mn-lt"/>
              </a:rPr>
              <a:t>both</a:t>
            </a:r>
            <a:r>
              <a:rPr lang="it-IT" altLang="it-IT" sz="2000" dirty="0">
                <a:latin typeface="+mn-lt"/>
              </a:rPr>
              <a:t> </a:t>
            </a:r>
            <a:r>
              <a:rPr lang="it-IT" altLang="it-IT" sz="2000" dirty="0" err="1">
                <a:latin typeface="+mn-lt"/>
              </a:rPr>
              <a:t>items</a:t>
            </a:r>
            <a:endParaRPr lang="it-IT" altLang="it-IT" sz="2000" dirty="0">
              <a:latin typeface="+mn-lt"/>
            </a:endParaRPr>
          </a:p>
          <a:p>
            <a:pPr lvl="1">
              <a:lnSpc>
                <a:spcPct val="110000"/>
              </a:lnSpc>
            </a:pPr>
            <a:r>
              <a:rPr lang="it-IT" altLang="it-IT" sz="2000" dirty="0">
                <a:latin typeface="+mn-lt"/>
              </a:rPr>
              <a:t>30% of </a:t>
            </a:r>
            <a:r>
              <a:rPr lang="it-IT" altLang="it-IT" sz="2000" dirty="0" err="1">
                <a:latin typeface="+mn-lt"/>
              </a:rPr>
              <a:t>transactions</a:t>
            </a:r>
            <a:r>
              <a:rPr lang="it-IT" altLang="it-IT" sz="2000" dirty="0">
                <a:latin typeface="+mn-lt"/>
              </a:rPr>
              <a:t> </a:t>
            </a:r>
            <a:r>
              <a:rPr lang="it-IT" altLang="it-IT" sz="2000" dirty="0" err="1">
                <a:latin typeface="+mn-lt"/>
              </a:rPr>
              <a:t>containing</a:t>
            </a:r>
            <a:r>
              <a:rPr lang="it-IT" altLang="it-IT" sz="2000" dirty="0">
                <a:latin typeface="+mn-lt"/>
              </a:rPr>
              <a:t> </a:t>
            </a:r>
            <a:r>
              <a:rPr lang="it-IT" altLang="it-IT" sz="2000" dirty="0" err="1">
                <a:latin typeface="+mn-lt"/>
              </a:rPr>
              <a:t>diapers</a:t>
            </a:r>
            <a:r>
              <a:rPr lang="it-IT" altLang="it-IT" sz="2000" dirty="0">
                <a:latin typeface="+mn-lt"/>
              </a:rPr>
              <a:t> </a:t>
            </a:r>
            <a:r>
              <a:rPr lang="it-IT" altLang="it-IT" sz="2000" dirty="0" err="1">
                <a:latin typeface="+mn-lt"/>
              </a:rPr>
              <a:t>also</a:t>
            </a:r>
            <a:r>
              <a:rPr lang="it-IT" altLang="it-IT" sz="2000" dirty="0">
                <a:latin typeface="+mn-lt"/>
              </a:rPr>
              <a:t> </a:t>
            </a:r>
            <a:r>
              <a:rPr lang="it-IT" altLang="it-IT" sz="2000" dirty="0" err="1">
                <a:latin typeface="+mn-lt"/>
              </a:rPr>
              <a:t>contain</a:t>
            </a:r>
            <a:r>
              <a:rPr lang="it-IT" altLang="it-IT" sz="2000" dirty="0">
                <a:latin typeface="+mn-lt"/>
              </a:rPr>
              <a:t> </a:t>
            </a:r>
            <a:r>
              <a:rPr lang="it-IT" altLang="it-IT" sz="2000" dirty="0" err="1">
                <a:latin typeface="+mn-lt"/>
              </a:rPr>
              <a:t>beer</a:t>
            </a:r>
            <a:endParaRPr lang="it-IT" altLang="it-IT" sz="2000" dirty="0">
              <a:latin typeface="+mn-lt"/>
            </a:endParaRPr>
          </a:p>
        </p:txBody>
      </p:sp>
      <p:sp>
        <p:nvSpPr>
          <p:cNvPr id="24584" name="Rectangle 40"/>
          <p:cNvSpPr>
            <a:spLocks noChangeArrowheads="1"/>
          </p:cNvSpPr>
          <p:nvPr/>
        </p:nvSpPr>
        <p:spPr bwMode="auto">
          <a:xfrm>
            <a:off x="4643438" y="2565400"/>
            <a:ext cx="43211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76841" name="Rectangle 41"/>
          <p:cNvSpPr>
            <a:spLocks noChangeArrowheads="1"/>
          </p:cNvSpPr>
          <p:nvPr/>
        </p:nvSpPr>
        <p:spPr bwMode="auto">
          <a:xfrm>
            <a:off x="4614863" y="3891510"/>
            <a:ext cx="4030662" cy="23718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aphicFrame>
        <p:nvGraphicFramePr>
          <p:cNvPr id="76914" name="Group 114"/>
          <p:cNvGraphicFramePr>
            <a:graphicFrameLocks noGrp="1"/>
          </p:cNvGraphicFramePr>
          <p:nvPr>
            <p:extLst>
              <p:ext uri="{D42A27DB-BD31-4B8C-83A1-F6EECF244321}">
                <p14:modId xmlns:p14="http://schemas.microsoft.com/office/powerpoint/2010/main" val="2409842942"/>
              </p:ext>
            </p:extLst>
          </p:nvPr>
        </p:nvGraphicFramePr>
        <p:xfrm>
          <a:off x="661318" y="3991000"/>
          <a:ext cx="3154849" cy="2172907"/>
        </p:xfrm>
        <a:graphic>
          <a:graphicData uri="http://schemas.openxmlformats.org/drawingml/2006/table">
            <a:tbl>
              <a:tblPr/>
              <a:tblGrid>
                <a:gridCol w="453933">
                  <a:extLst>
                    <a:ext uri="{9D8B030D-6E8A-4147-A177-3AD203B41FA5}">
                      <a16:colId xmlns:a16="http://schemas.microsoft.com/office/drawing/2014/main" val="20000"/>
                    </a:ext>
                  </a:extLst>
                </a:gridCol>
                <a:gridCol w="2700916">
                  <a:extLst>
                    <a:ext uri="{9D8B030D-6E8A-4147-A177-3AD203B41FA5}">
                      <a16:colId xmlns:a16="http://schemas.microsoft.com/office/drawing/2014/main" val="20001"/>
                    </a:ext>
                  </a:extLst>
                </a:gridCol>
              </a:tblGrid>
              <a:tr h="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n-lt"/>
                        </a:rPr>
                        <a:t>TID</a:t>
                      </a:r>
                      <a:endParaRPr kumimoji="0" lang="it-IT" sz="14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n-lt"/>
                        </a:rPr>
                        <a:t>Items</a:t>
                      </a:r>
                      <a:endParaRPr kumimoji="0" lang="it-IT"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10000"/>
                  </a:ext>
                </a:extLst>
              </a:tr>
              <a:tr h="33177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1</a:t>
                      </a:r>
                      <a:endParaRPr kumimoji="0" lang="it-IT" sz="1400" b="0"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Bread, Coke, Milk</a:t>
                      </a: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9599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mn-lt"/>
                        </a:rPr>
                        <a:t>2</a:t>
                      </a:r>
                      <a:endParaRPr kumimoji="0" lang="it-IT" sz="14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Beer, Bread</a:t>
                      </a: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30303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mn-lt"/>
                        </a:rPr>
                        <a:t>3</a:t>
                      </a:r>
                      <a:endParaRPr kumimoji="0" lang="it-IT" sz="14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Beer, Coke, Diapers, Milk</a:t>
                      </a: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31008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mn-lt"/>
                        </a:rPr>
                        <a:t>4</a:t>
                      </a:r>
                      <a:endParaRPr kumimoji="0" lang="it-IT" sz="14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Beer, Bread, Diapers, Milk</a:t>
                      </a: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31184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mn-lt"/>
                        </a:rPr>
                        <a:t>5</a:t>
                      </a:r>
                      <a:endParaRPr kumimoji="0" lang="it-IT" sz="14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Coke, Diapers, Milk</a:t>
                      </a: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8013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mn-lt"/>
                        </a:rPr>
                        <a:t>…</a:t>
                      </a:r>
                      <a:endParaRPr kumimoji="0" lang="it-IT" sz="14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n-lt"/>
                        </a:rPr>
                        <a:t>    …</a:t>
                      </a:r>
                      <a:endParaRPr kumimoji="0" lang="it-IT" sz="1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bl>
          </a:graphicData>
        </a:graphic>
      </p:graphicFrame>
      <p:pic>
        <p:nvPicPr>
          <p:cNvPr id="23588" name="Picture 36" descr="C:\Users\Elena\Desktop\supermerca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4290" y="2637490"/>
            <a:ext cx="2411235" cy="118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txBox="1">
            <a:spLocks noChangeArrowheads="1"/>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rgbClr val="F4A404"/>
                </a:solidFill>
                <a:latin typeface="+mj-lt"/>
                <a:ea typeface="+mj-ea"/>
                <a:cs typeface="+mj-cs"/>
              </a:defRPr>
            </a:lvl1pPr>
          </a:lstStyle>
          <a:p>
            <a:r>
              <a:rPr lang="en-US" altLang="it-IT" sz="4000" dirty="0"/>
              <a:t>Association rules</a:t>
            </a:r>
            <a:endParaRPr lang="it-IT" altLang="it-IT" sz="4000" dirty="0"/>
          </a:p>
        </p:txBody>
      </p:sp>
    </p:spTree>
    <p:extLst>
      <p:ext uri="{BB962C8B-B14F-4D97-AF65-F5344CB8AC3E}">
        <p14:creationId xmlns:p14="http://schemas.microsoft.com/office/powerpoint/2010/main" val="29158669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833">
                                            <p:txEl>
                                              <p:pRg st="0" end="0"/>
                                            </p:txEl>
                                          </p:spTgt>
                                        </p:tgtEl>
                                        <p:attrNameLst>
                                          <p:attrName>style.visibility</p:attrName>
                                        </p:attrNameLst>
                                      </p:cBhvr>
                                      <p:to>
                                        <p:strVal val="visible"/>
                                      </p:to>
                                    </p:set>
                                    <p:animEffect transition="in" filter="fade">
                                      <p:cBhvr>
                                        <p:cTn id="7" dur="500"/>
                                        <p:tgtEl>
                                          <p:spTgt spid="768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33">
                                            <p:txEl>
                                              <p:pRg st="1" end="1"/>
                                            </p:txEl>
                                          </p:spTgt>
                                        </p:tgtEl>
                                        <p:attrNameLst>
                                          <p:attrName>style.visibility</p:attrName>
                                        </p:attrNameLst>
                                      </p:cBhvr>
                                      <p:to>
                                        <p:strVal val="visible"/>
                                      </p:to>
                                    </p:set>
                                    <p:animEffect transition="in" filter="fade">
                                      <p:cBhvr>
                                        <p:cTn id="10" dur="500"/>
                                        <p:tgtEl>
                                          <p:spTgt spid="7683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9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841"/>
                                        </p:tgtEl>
                                        <p:attrNameLst>
                                          <p:attrName>style.visibility</p:attrName>
                                        </p:attrNameLst>
                                      </p:cBhvr>
                                      <p:to>
                                        <p:strVal val="visible"/>
                                      </p:to>
                                    </p:set>
                                    <p:animEffect transition="in" filter="fade">
                                      <p:cBhvr>
                                        <p:cTn id="21" dur="500"/>
                                        <p:tgtEl>
                                          <p:spTgt spid="7684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76839"/>
                                        </p:tgtEl>
                                        <p:attrNameLst>
                                          <p:attrName>style.visibility</p:attrName>
                                        </p:attrNameLst>
                                      </p:cBhvr>
                                      <p:to>
                                        <p:strVal val="visible"/>
                                      </p:to>
                                    </p:set>
                                  </p:childTnLst>
                                </p:cTn>
                              </p:par>
                            </p:childTnLst>
                          </p:cTn>
                        </p:par>
                        <p:par>
                          <p:cTn id="24" fill="hold" nodeType="withGroup">
                            <p:stCondLst>
                              <p:cond delay="500"/>
                            </p:stCondLst>
                            <p:childTnLst>
                              <p:par>
                                <p:cTn id="25" presetID="42" presetClass="entr" presetSubtype="0" fill="hold" nodeType="afterEffect">
                                  <p:stCondLst>
                                    <p:cond delay="1000"/>
                                  </p:stCondLst>
                                  <p:childTnLst>
                                    <p:set>
                                      <p:cBhvr>
                                        <p:cTn id="26" dur="1" fill="hold">
                                          <p:stCondLst>
                                            <p:cond delay="0"/>
                                          </p:stCondLst>
                                        </p:cTn>
                                        <p:tgtEl>
                                          <p:spTgt spid="23588"/>
                                        </p:tgtEl>
                                        <p:attrNameLst>
                                          <p:attrName>style.visibility</p:attrName>
                                        </p:attrNameLst>
                                      </p:cBhvr>
                                      <p:to>
                                        <p:strVal val="visible"/>
                                      </p:to>
                                    </p:set>
                                    <p:animEffect transition="in" filter="fade">
                                      <p:cBhvr>
                                        <p:cTn id="27" dur="1000"/>
                                        <p:tgtEl>
                                          <p:spTgt spid="23588"/>
                                        </p:tgtEl>
                                      </p:cBhvr>
                                    </p:animEffect>
                                    <p:anim calcmode="lin" valueType="num">
                                      <p:cBhvr>
                                        <p:cTn id="28" dur="1000" fill="hold"/>
                                        <p:tgtEl>
                                          <p:spTgt spid="23588"/>
                                        </p:tgtEl>
                                        <p:attrNameLst>
                                          <p:attrName>ppt_x</p:attrName>
                                        </p:attrNameLst>
                                      </p:cBhvr>
                                      <p:tavLst>
                                        <p:tav tm="0">
                                          <p:val>
                                            <p:strVal val="#ppt_x"/>
                                          </p:val>
                                        </p:tav>
                                        <p:tav tm="100000">
                                          <p:val>
                                            <p:strVal val="#ppt_x"/>
                                          </p:val>
                                        </p:tav>
                                      </p:tavLst>
                                    </p:anim>
                                    <p:anim calcmode="lin" valueType="num">
                                      <p:cBhvr>
                                        <p:cTn id="29" dur="1000" fill="hold"/>
                                        <p:tgtEl>
                                          <p:spTgt spid="23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3" grpId="0" build="p"/>
      <p:bldP spid="76836" grpId="0"/>
      <p:bldP spid="76839" grpId="0"/>
      <p:bldP spid="768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Association</a:t>
            </a:r>
            <a:r>
              <a:rPr lang="it-IT" dirty="0"/>
              <a:t> </a:t>
            </a:r>
            <a:r>
              <a:rPr lang="it-IT" dirty="0" err="1"/>
              <a:t>rules</a:t>
            </a:r>
            <a:endParaRPr lang="it-IT" dirty="0"/>
          </a:p>
        </p:txBody>
      </p:sp>
      <p:pic>
        <p:nvPicPr>
          <p:cNvPr id="1026"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45" y="4701049"/>
            <a:ext cx="1890524" cy="1561587"/>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Image result for images recommender syste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3955" y="3386474"/>
            <a:ext cx="286702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8606" y="2141602"/>
            <a:ext cx="3465701" cy="29496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78376" y="1765219"/>
            <a:ext cx="4622562" cy="14723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Elena\Documents\Elena\zz-da-trasferire-1\presentazioni\2019-11-08 RAI Festival Tecnologia\Netflix-Recommendati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40013" y="4602517"/>
            <a:ext cx="3507473" cy="173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5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750" fill="hold"/>
                                        <p:tgtEl>
                                          <p:spTgt spid="4098"/>
                                        </p:tgtEl>
                                        <p:attrNameLst>
                                          <p:attrName>ppt_w</p:attrName>
                                        </p:attrNameLst>
                                      </p:cBhvr>
                                      <p:tavLst>
                                        <p:tav tm="0">
                                          <p:val>
                                            <p:fltVal val="0"/>
                                          </p:val>
                                        </p:tav>
                                        <p:tav tm="100000">
                                          <p:val>
                                            <p:strVal val="#ppt_w"/>
                                          </p:val>
                                        </p:tav>
                                      </p:tavLst>
                                    </p:anim>
                                    <p:anim calcmode="lin" valueType="num">
                                      <p:cBhvr>
                                        <p:cTn id="20" dur="750" fill="hold"/>
                                        <p:tgtEl>
                                          <p:spTgt spid="4098"/>
                                        </p:tgtEl>
                                        <p:attrNameLst>
                                          <p:attrName>ppt_h</p:attrName>
                                        </p:attrNameLst>
                                      </p:cBhvr>
                                      <p:tavLst>
                                        <p:tav tm="0">
                                          <p:val>
                                            <p:fltVal val="0"/>
                                          </p:val>
                                        </p:tav>
                                        <p:tav tm="100000">
                                          <p:val>
                                            <p:strVal val="#ppt_h"/>
                                          </p:val>
                                        </p:tav>
                                      </p:tavLst>
                                    </p:anim>
                                    <p:animEffect transition="in" filter="fade">
                                      <p:cBhvr>
                                        <p:cTn id="21" dur="75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down)">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
          </p:nvPr>
        </p:nvSpPr>
        <p:spPr>
          <a:xfrm>
            <a:off x="755650" y="1845413"/>
            <a:ext cx="7704138" cy="1014637"/>
          </a:xfrm>
        </p:spPr>
        <p:txBody>
          <a:bodyPr lIns="0" tIns="0" rIns="0" bIns="0">
            <a:spAutoFit/>
          </a:bodyPr>
          <a:lstStyle/>
          <a:p>
            <a:pPr marL="428625" indent="-323850"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400" dirty="0"/>
              <a:t>Objectives</a:t>
            </a:r>
          </a:p>
          <a:p>
            <a:pPr marL="860425" lvl="1"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dirty="0"/>
              <a:t>prediction of a class label</a:t>
            </a:r>
          </a:p>
          <a:p>
            <a:pPr marL="860425" lvl="1" defTabSz="449263">
              <a:tabLst>
                <a:tab pos="998538" algn="l"/>
                <a:tab pos="1912938" algn="l"/>
                <a:tab pos="2827338" algn="l"/>
                <a:tab pos="3741738" algn="l"/>
                <a:tab pos="4656138" algn="l"/>
                <a:tab pos="5570538" algn="l"/>
                <a:tab pos="6484938" algn="l"/>
                <a:tab pos="7399338" algn="l"/>
                <a:tab pos="8313738" algn="l"/>
                <a:tab pos="9228138" algn="l"/>
                <a:tab pos="10142538" algn="l"/>
              </a:tabLst>
            </a:pPr>
            <a:r>
              <a:rPr lang="en-GB" altLang="it-IT" sz="2000" dirty="0"/>
              <a:t>definition of an interpretable model of a given phenomenon</a:t>
            </a:r>
          </a:p>
        </p:txBody>
      </p:sp>
      <p:grpSp>
        <p:nvGrpSpPr>
          <p:cNvPr id="2" name="Group 8"/>
          <p:cNvGrpSpPr>
            <a:grpSpLocks/>
          </p:cNvGrpSpPr>
          <p:nvPr/>
        </p:nvGrpSpPr>
        <p:grpSpPr bwMode="auto">
          <a:xfrm>
            <a:off x="2846269" y="4311212"/>
            <a:ext cx="3168650" cy="1625600"/>
            <a:chOff x="1837" y="1161"/>
            <a:chExt cx="1996" cy="1024"/>
          </a:xfrm>
        </p:grpSpPr>
        <p:sp>
          <p:nvSpPr>
            <p:cNvPr id="17497" name="Line 9"/>
            <p:cNvSpPr>
              <a:spLocks noChangeShapeType="1"/>
            </p:cNvSpPr>
            <p:nvPr/>
          </p:nvSpPr>
          <p:spPr bwMode="auto">
            <a:xfrm>
              <a:off x="1837" y="1661"/>
              <a:ext cx="409" cy="6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98" name="Line 10"/>
            <p:cNvSpPr>
              <a:spLocks noChangeShapeType="1"/>
            </p:cNvSpPr>
            <p:nvPr/>
          </p:nvSpPr>
          <p:spPr bwMode="auto">
            <a:xfrm>
              <a:off x="1837" y="1842"/>
              <a:ext cx="953" cy="5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99" name="Line 11"/>
            <p:cNvSpPr>
              <a:spLocks noChangeShapeType="1"/>
            </p:cNvSpPr>
            <p:nvPr/>
          </p:nvSpPr>
          <p:spPr bwMode="auto">
            <a:xfrm>
              <a:off x="1837" y="2024"/>
              <a:ext cx="545" cy="5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500" name="Group 12"/>
            <p:cNvGrpSpPr>
              <a:grpSpLocks/>
            </p:cNvGrpSpPr>
            <p:nvPr/>
          </p:nvGrpSpPr>
          <p:grpSpPr bwMode="auto">
            <a:xfrm>
              <a:off x="1930" y="1161"/>
              <a:ext cx="1903" cy="1024"/>
              <a:chOff x="1930" y="1161"/>
              <a:chExt cx="1903" cy="1024"/>
            </a:xfrm>
          </p:grpSpPr>
          <p:sp>
            <p:nvSpPr>
              <p:cNvPr id="17501" name="Rectangle 13"/>
              <p:cNvSpPr>
                <a:spLocks noChangeArrowheads="1"/>
              </p:cNvSpPr>
              <p:nvPr/>
            </p:nvSpPr>
            <p:spPr bwMode="auto">
              <a:xfrm>
                <a:off x="2019" y="1578"/>
                <a:ext cx="1224" cy="87"/>
              </a:xfrm>
              <a:prstGeom prst="rect">
                <a:avLst/>
              </a:prstGeom>
              <a:solidFill>
                <a:srgbClr val="66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02" name="Line 14"/>
              <p:cNvSpPr>
                <a:spLocks noChangeShapeType="1"/>
              </p:cNvSpPr>
              <p:nvPr/>
            </p:nvSpPr>
            <p:spPr bwMode="auto">
              <a:xfrm>
                <a:off x="2155"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3" name="Line 15"/>
              <p:cNvSpPr>
                <a:spLocks noChangeShapeType="1"/>
              </p:cNvSpPr>
              <p:nvPr/>
            </p:nvSpPr>
            <p:spPr bwMode="auto">
              <a:xfrm>
                <a:off x="2291"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4" name="Line 16"/>
              <p:cNvSpPr>
                <a:spLocks noChangeShapeType="1"/>
              </p:cNvSpPr>
              <p:nvPr/>
            </p:nvSpPr>
            <p:spPr bwMode="auto">
              <a:xfrm>
                <a:off x="2427"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5" name="Line 17"/>
              <p:cNvSpPr>
                <a:spLocks noChangeShapeType="1"/>
              </p:cNvSpPr>
              <p:nvPr/>
            </p:nvSpPr>
            <p:spPr bwMode="auto">
              <a:xfrm>
                <a:off x="2563"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6" name="Line 18"/>
              <p:cNvSpPr>
                <a:spLocks noChangeShapeType="1"/>
              </p:cNvSpPr>
              <p:nvPr/>
            </p:nvSpPr>
            <p:spPr bwMode="auto">
              <a:xfrm>
                <a:off x="2699"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7" name="Line 19"/>
              <p:cNvSpPr>
                <a:spLocks noChangeShapeType="1"/>
              </p:cNvSpPr>
              <p:nvPr/>
            </p:nvSpPr>
            <p:spPr bwMode="auto">
              <a:xfrm>
                <a:off x="2835"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8" name="Line 20"/>
              <p:cNvSpPr>
                <a:spLocks noChangeShapeType="1"/>
              </p:cNvSpPr>
              <p:nvPr/>
            </p:nvSpPr>
            <p:spPr bwMode="auto">
              <a:xfrm>
                <a:off x="2971"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09" name="Line 21"/>
              <p:cNvSpPr>
                <a:spLocks noChangeShapeType="1"/>
              </p:cNvSpPr>
              <p:nvPr/>
            </p:nvSpPr>
            <p:spPr bwMode="auto">
              <a:xfrm>
                <a:off x="3107" y="157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10" name="Rectangle 22"/>
              <p:cNvSpPr>
                <a:spLocks noChangeArrowheads="1"/>
              </p:cNvSpPr>
              <p:nvPr/>
            </p:nvSpPr>
            <p:spPr bwMode="auto">
              <a:xfrm>
                <a:off x="2155" y="1578"/>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1" name="Rectangle 23"/>
              <p:cNvSpPr>
                <a:spLocks noChangeArrowheads="1"/>
              </p:cNvSpPr>
              <p:nvPr/>
            </p:nvSpPr>
            <p:spPr bwMode="auto">
              <a:xfrm>
                <a:off x="2291" y="1578"/>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2" name="Rectangle 24"/>
              <p:cNvSpPr>
                <a:spLocks noChangeArrowheads="1"/>
              </p:cNvSpPr>
              <p:nvPr/>
            </p:nvSpPr>
            <p:spPr bwMode="auto">
              <a:xfrm>
                <a:off x="2427" y="1578"/>
                <a:ext cx="136" cy="87"/>
              </a:xfrm>
              <a:prstGeom prst="rect">
                <a:avLst/>
              </a:prstGeom>
              <a:solidFill>
                <a:srgbClr val="FFCC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3" name="Rectangle 25"/>
              <p:cNvSpPr>
                <a:spLocks noChangeArrowheads="1"/>
              </p:cNvSpPr>
              <p:nvPr/>
            </p:nvSpPr>
            <p:spPr bwMode="auto">
              <a:xfrm>
                <a:off x="2563" y="1578"/>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4" name="Rectangle 26"/>
              <p:cNvSpPr>
                <a:spLocks noChangeArrowheads="1"/>
              </p:cNvSpPr>
              <p:nvPr/>
            </p:nvSpPr>
            <p:spPr bwMode="auto">
              <a:xfrm>
                <a:off x="2699" y="1578"/>
                <a:ext cx="136" cy="87"/>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5" name="Rectangle 27"/>
              <p:cNvSpPr>
                <a:spLocks noChangeArrowheads="1"/>
              </p:cNvSpPr>
              <p:nvPr/>
            </p:nvSpPr>
            <p:spPr bwMode="auto">
              <a:xfrm>
                <a:off x="2835" y="1578"/>
                <a:ext cx="136" cy="87"/>
              </a:xfrm>
              <a:prstGeom prst="rect">
                <a:avLst/>
              </a:prstGeom>
              <a:solidFill>
                <a:srgbClr val="CC66FF"/>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6" name="Rectangle 28"/>
              <p:cNvSpPr>
                <a:spLocks noChangeArrowheads="1"/>
              </p:cNvSpPr>
              <p:nvPr/>
            </p:nvSpPr>
            <p:spPr bwMode="auto">
              <a:xfrm>
                <a:off x="2971" y="1578"/>
                <a:ext cx="136" cy="87"/>
              </a:xfrm>
              <a:prstGeom prst="rect">
                <a:avLst/>
              </a:prstGeom>
              <a:solidFill>
                <a:srgbClr val="9900CC"/>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7" name="Rectangle 29"/>
              <p:cNvSpPr>
                <a:spLocks noChangeArrowheads="1"/>
              </p:cNvSpPr>
              <p:nvPr/>
            </p:nvSpPr>
            <p:spPr bwMode="auto">
              <a:xfrm>
                <a:off x="3107" y="1578"/>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8" name="Rectangle 30"/>
              <p:cNvSpPr>
                <a:spLocks noChangeArrowheads="1"/>
              </p:cNvSpPr>
              <p:nvPr/>
            </p:nvSpPr>
            <p:spPr bwMode="auto">
              <a:xfrm>
                <a:off x="2019" y="1752"/>
                <a:ext cx="1224" cy="88"/>
              </a:xfrm>
              <a:prstGeom prst="rect">
                <a:avLst/>
              </a:prstGeom>
              <a:solidFill>
                <a:srgbClr val="66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19" name="Line 31"/>
              <p:cNvSpPr>
                <a:spLocks noChangeShapeType="1"/>
              </p:cNvSpPr>
              <p:nvPr/>
            </p:nvSpPr>
            <p:spPr bwMode="auto">
              <a:xfrm>
                <a:off x="2155"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0" name="Line 32"/>
              <p:cNvSpPr>
                <a:spLocks noChangeShapeType="1"/>
              </p:cNvSpPr>
              <p:nvPr/>
            </p:nvSpPr>
            <p:spPr bwMode="auto">
              <a:xfrm>
                <a:off x="2291"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1" name="Line 33"/>
              <p:cNvSpPr>
                <a:spLocks noChangeShapeType="1"/>
              </p:cNvSpPr>
              <p:nvPr/>
            </p:nvSpPr>
            <p:spPr bwMode="auto">
              <a:xfrm>
                <a:off x="2427"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2" name="Line 34"/>
              <p:cNvSpPr>
                <a:spLocks noChangeShapeType="1"/>
              </p:cNvSpPr>
              <p:nvPr/>
            </p:nvSpPr>
            <p:spPr bwMode="auto">
              <a:xfrm>
                <a:off x="2563"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3" name="Line 35"/>
              <p:cNvSpPr>
                <a:spLocks noChangeShapeType="1"/>
              </p:cNvSpPr>
              <p:nvPr/>
            </p:nvSpPr>
            <p:spPr bwMode="auto">
              <a:xfrm>
                <a:off x="2699"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4" name="Line 36"/>
              <p:cNvSpPr>
                <a:spLocks noChangeShapeType="1"/>
              </p:cNvSpPr>
              <p:nvPr/>
            </p:nvSpPr>
            <p:spPr bwMode="auto">
              <a:xfrm>
                <a:off x="2835"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5" name="Line 37"/>
              <p:cNvSpPr>
                <a:spLocks noChangeShapeType="1"/>
              </p:cNvSpPr>
              <p:nvPr/>
            </p:nvSpPr>
            <p:spPr bwMode="auto">
              <a:xfrm>
                <a:off x="2971"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6" name="Line 38"/>
              <p:cNvSpPr>
                <a:spLocks noChangeShapeType="1"/>
              </p:cNvSpPr>
              <p:nvPr/>
            </p:nvSpPr>
            <p:spPr bwMode="auto">
              <a:xfrm>
                <a:off x="3107" y="1752"/>
                <a:ext cx="1" cy="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27" name="Rectangle 39"/>
              <p:cNvSpPr>
                <a:spLocks noChangeArrowheads="1"/>
              </p:cNvSpPr>
              <p:nvPr/>
            </p:nvSpPr>
            <p:spPr bwMode="auto">
              <a:xfrm>
                <a:off x="2155" y="1752"/>
                <a:ext cx="136" cy="88"/>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28" name="Rectangle 40"/>
              <p:cNvSpPr>
                <a:spLocks noChangeArrowheads="1"/>
              </p:cNvSpPr>
              <p:nvPr/>
            </p:nvSpPr>
            <p:spPr bwMode="auto">
              <a:xfrm>
                <a:off x="2291" y="1752"/>
                <a:ext cx="136" cy="88"/>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29" name="Rectangle 41"/>
              <p:cNvSpPr>
                <a:spLocks noChangeArrowheads="1"/>
              </p:cNvSpPr>
              <p:nvPr/>
            </p:nvSpPr>
            <p:spPr bwMode="auto">
              <a:xfrm>
                <a:off x="2427" y="1752"/>
                <a:ext cx="136" cy="88"/>
              </a:xfrm>
              <a:prstGeom prst="rect">
                <a:avLst/>
              </a:prstGeom>
              <a:solidFill>
                <a:srgbClr val="FFCC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0" name="Rectangle 42"/>
              <p:cNvSpPr>
                <a:spLocks noChangeArrowheads="1"/>
              </p:cNvSpPr>
              <p:nvPr/>
            </p:nvSpPr>
            <p:spPr bwMode="auto">
              <a:xfrm>
                <a:off x="2563" y="1752"/>
                <a:ext cx="136" cy="88"/>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1" name="Rectangle 43"/>
              <p:cNvSpPr>
                <a:spLocks noChangeArrowheads="1"/>
              </p:cNvSpPr>
              <p:nvPr/>
            </p:nvSpPr>
            <p:spPr bwMode="auto">
              <a:xfrm>
                <a:off x="2699" y="175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2" name="Rectangle 44"/>
              <p:cNvSpPr>
                <a:spLocks noChangeArrowheads="1"/>
              </p:cNvSpPr>
              <p:nvPr/>
            </p:nvSpPr>
            <p:spPr bwMode="auto">
              <a:xfrm>
                <a:off x="2835" y="1752"/>
                <a:ext cx="136" cy="88"/>
              </a:xfrm>
              <a:prstGeom prst="rect">
                <a:avLst/>
              </a:prstGeom>
              <a:solidFill>
                <a:srgbClr val="CC66FF"/>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3" name="Rectangle 45"/>
              <p:cNvSpPr>
                <a:spLocks noChangeArrowheads="1"/>
              </p:cNvSpPr>
              <p:nvPr/>
            </p:nvSpPr>
            <p:spPr bwMode="auto">
              <a:xfrm>
                <a:off x="2971" y="1752"/>
                <a:ext cx="136" cy="88"/>
              </a:xfrm>
              <a:prstGeom prst="rect">
                <a:avLst/>
              </a:prstGeom>
              <a:solidFill>
                <a:srgbClr val="9900CC"/>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4" name="Rectangle 46"/>
              <p:cNvSpPr>
                <a:spLocks noChangeArrowheads="1"/>
              </p:cNvSpPr>
              <p:nvPr/>
            </p:nvSpPr>
            <p:spPr bwMode="auto">
              <a:xfrm>
                <a:off x="3107" y="1752"/>
                <a:ext cx="136" cy="88"/>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5" name="Rectangle 47"/>
              <p:cNvSpPr>
                <a:spLocks noChangeArrowheads="1"/>
              </p:cNvSpPr>
              <p:nvPr/>
            </p:nvSpPr>
            <p:spPr bwMode="auto">
              <a:xfrm>
                <a:off x="3697" y="1578"/>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6" name="Line 48"/>
              <p:cNvSpPr>
                <a:spLocks noChangeShapeType="1"/>
              </p:cNvSpPr>
              <p:nvPr/>
            </p:nvSpPr>
            <p:spPr bwMode="auto">
              <a:xfrm flipV="1">
                <a:off x="2790" y="1838"/>
                <a:ext cx="1" cy="6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37" name="Rectangle 49"/>
              <p:cNvSpPr>
                <a:spLocks noChangeArrowheads="1"/>
              </p:cNvSpPr>
              <p:nvPr/>
            </p:nvSpPr>
            <p:spPr bwMode="auto">
              <a:xfrm>
                <a:off x="3697" y="175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8" name="Rectangle 50"/>
              <p:cNvSpPr>
                <a:spLocks noChangeArrowheads="1"/>
              </p:cNvSpPr>
              <p:nvPr/>
            </p:nvSpPr>
            <p:spPr bwMode="auto">
              <a:xfrm>
                <a:off x="2019" y="1928"/>
                <a:ext cx="1224" cy="87"/>
              </a:xfrm>
              <a:prstGeom prst="rect">
                <a:avLst/>
              </a:prstGeom>
              <a:solidFill>
                <a:srgbClr val="66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39" name="Line 51"/>
              <p:cNvSpPr>
                <a:spLocks noChangeShapeType="1"/>
              </p:cNvSpPr>
              <p:nvPr/>
            </p:nvSpPr>
            <p:spPr bwMode="auto">
              <a:xfrm>
                <a:off x="2155"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0" name="Line 52"/>
              <p:cNvSpPr>
                <a:spLocks noChangeShapeType="1"/>
              </p:cNvSpPr>
              <p:nvPr/>
            </p:nvSpPr>
            <p:spPr bwMode="auto">
              <a:xfrm>
                <a:off x="2291"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1" name="Line 53"/>
              <p:cNvSpPr>
                <a:spLocks noChangeShapeType="1"/>
              </p:cNvSpPr>
              <p:nvPr/>
            </p:nvSpPr>
            <p:spPr bwMode="auto">
              <a:xfrm>
                <a:off x="2427"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2" name="Line 54"/>
              <p:cNvSpPr>
                <a:spLocks noChangeShapeType="1"/>
              </p:cNvSpPr>
              <p:nvPr/>
            </p:nvSpPr>
            <p:spPr bwMode="auto">
              <a:xfrm>
                <a:off x="2563"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3" name="Line 55"/>
              <p:cNvSpPr>
                <a:spLocks noChangeShapeType="1"/>
              </p:cNvSpPr>
              <p:nvPr/>
            </p:nvSpPr>
            <p:spPr bwMode="auto">
              <a:xfrm>
                <a:off x="2699"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4" name="Line 56"/>
              <p:cNvSpPr>
                <a:spLocks noChangeShapeType="1"/>
              </p:cNvSpPr>
              <p:nvPr/>
            </p:nvSpPr>
            <p:spPr bwMode="auto">
              <a:xfrm>
                <a:off x="2835"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5" name="Line 57"/>
              <p:cNvSpPr>
                <a:spLocks noChangeShapeType="1"/>
              </p:cNvSpPr>
              <p:nvPr/>
            </p:nvSpPr>
            <p:spPr bwMode="auto">
              <a:xfrm>
                <a:off x="2971"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6" name="Line 58"/>
              <p:cNvSpPr>
                <a:spLocks noChangeShapeType="1"/>
              </p:cNvSpPr>
              <p:nvPr/>
            </p:nvSpPr>
            <p:spPr bwMode="auto">
              <a:xfrm>
                <a:off x="3107" y="1928"/>
                <a:ext cx="1" cy="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47" name="Rectangle 59"/>
              <p:cNvSpPr>
                <a:spLocks noChangeArrowheads="1"/>
              </p:cNvSpPr>
              <p:nvPr/>
            </p:nvSpPr>
            <p:spPr bwMode="auto">
              <a:xfrm>
                <a:off x="2155" y="1928"/>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48" name="Rectangle 60"/>
              <p:cNvSpPr>
                <a:spLocks noChangeArrowheads="1"/>
              </p:cNvSpPr>
              <p:nvPr/>
            </p:nvSpPr>
            <p:spPr bwMode="auto">
              <a:xfrm>
                <a:off x="2291" y="1928"/>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49" name="Rectangle 61"/>
              <p:cNvSpPr>
                <a:spLocks noChangeArrowheads="1"/>
              </p:cNvSpPr>
              <p:nvPr/>
            </p:nvSpPr>
            <p:spPr bwMode="auto">
              <a:xfrm>
                <a:off x="2427" y="1928"/>
                <a:ext cx="136" cy="87"/>
              </a:xfrm>
              <a:prstGeom prst="rect">
                <a:avLst/>
              </a:prstGeom>
              <a:solidFill>
                <a:srgbClr val="FFCC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0" name="Rectangle 62"/>
              <p:cNvSpPr>
                <a:spLocks noChangeArrowheads="1"/>
              </p:cNvSpPr>
              <p:nvPr/>
            </p:nvSpPr>
            <p:spPr bwMode="auto">
              <a:xfrm>
                <a:off x="2563" y="1928"/>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1" name="Rectangle 63"/>
              <p:cNvSpPr>
                <a:spLocks noChangeArrowheads="1"/>
              </p:cNvSpPr>
              <p:nvPr/>
            </p:nvSpPr>
            <p:spPr bwMode="auto">
              <a:xfrm>
                <a:off x="2699" y="1928"/>
                <a:ext cx="136" cy="87"/>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2" name="Rectangle 64"/>
              <p:cNvSpPr>
                <a:spLocks noChangeArrowheads="1"/>
              </p:cNvSpPr>
              <p:nvPr/>
            </p:nvSpPr>
            <p:spPr bwMode="auto">
              <a:xfrm>
                <a:off x="2835" y="1928"/>
                <a:ext cx="136" cy="87"/>
              </a:xfrm>
              <a:prstGeom prst="rect">
                <a:avLst/>
              </a:prstGeom>
              <a:solidFill>
                <a:srgbClr val="CC66FF"/>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3" name="Rectangle 65"/>
              <p:cNvSpPr>
                <a:spLocks noChangeArrowheads="1"/>
              </p:cNvSpPr>
              <p:nvPr/>
            </p:nvSpPr>
            <p:spPr bwMode="auto">
              <a:xfrm>
                <a:off x="2971" y="1928"/>
                <a:ext cx="136" cy="87"/>
              </a:xfrm>
              <a:prstGeom prst="rect">
                <a:avLst/>
              </a:prstGeom>
              <a:solidFill>
                <a:srgbClr val="9900CC"/>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4" name="Rectangle 66"/>
              <p:cNvSpPr>
                <a:spLocks noChangeArrowheads="1"/>
              </p:cNvSpPr>
              <p:nvPr/>
            </p:nvSpPr>
            <p:spPr bwMode="auto">
              <a:xfrm>
                <a:off x="3107" y="1928"/>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5" name="Line 67"/>
              <p:cNvSpPr>
                <a:spLocks noChangeShapeType="1"/>
              </p:cNvSpPr>
              <p:nvPr/>
            </p:nvSpPr>
            <p:spPr bwMode="auto">
              <a:xfrm flipV="1">
                <a:off x="2382" y="2013"/>
                <a:ext cx="1" cy="6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56" name="Rectangle 68"/>
              <p:cNvSpPr>
                <a:spLocks noChangeArrowheads="1"/>
              </p:cNvSpPr>
              <p:nvPr/>
            </p:nvSpPr>
            <p:spPr bwMode="auto">
              <a:xfrm>
                <a:off x="3697" y="1928"/>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57" name="Line 69"/>
              <p:cNvSpPr>
                <a:spLocks noChangeShapeType="1"/>
              </p:cNvSpPr>
              <p:nvPr/>
            </p:nvSpPr>
            <p:spPr bwMode="auto">
              <a:xfrm>
                <a:off x="3334" y="1607"/>
                <a:ext cx="272"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558" name="Line 70"/>
              <p:cNvSpPr>
                <a:spLocks noChangeShapeType="1"/>
              </p:cNvSpPr>
              <p:nvPr/>
            </p:nvSpPr>
            <p:spPr bwMode="auto">
              <a:xfrm>
                <a:off x="3334" y="1782"/>
                <a:ext cx="272"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559" name="Line 71"/>
              <p:cNvSpPr>
                <a:spLocks noChangeShapeType="1"/>
              </p:cNvSpPr>
              <p:nvPr/>
            </p:nvSpPr>
            <p:spPr bwMode="auto">
              <a:xfrm>
                <a:off x="3334" y="1957"/>
                <a:ext cx="272" cy="1"/>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560" name="Line 72"/>
              <p:cNvSpPr>
                <a:spLocks noChangeShapeType="1"/>
              </p:cNvSpPr>
              <p:nvPr/>
            </p:nvSpPr>
            <p:spPr bwMode="auto">
              <a:xfrm flipV="1">
                <a:off x="2246" y="1663"/>
                <a:ext cx="1" cy="6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561" name="Rectangle 73"/>
              <p:cNvSpPr>
                <a:spLocks noChangeArrowheads="1"/>
              </p:cNvSpPr>
              <p:nvPr/>
            </p:nvSpPr>
            <p:spPr bwMode="auto">
              <a:xfrm>
                <a:off x="1930" y="1504"/>
                <a:ext cx="1361" cy="681"/>
              </a:xfrm>
              <a:prstGeom prst="rect">
                <a:avLst/>
              </a:prstGeom>
              <a:noFill/>
              <a:ln w="19080">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562" name="AutoShape 74"/>
              <p:cNvSpPr>
                <a:spLocks noChangeArrowheads="1"/>
              </p:cNvSpPr>
              <p:nvPr/>
            </p:nvSpPr>
            <p:spPr bwMode="auto">
              <a:xfrm>
                <a:off x="2477" y="1161"/>
                <a:ext cx="181" cy="272"/>
              </a:xfrm>
              <a:prstGeom prst="downArrow">
                <a:avLst>
                  <a:gd name="adj1" fmla="val 50000"/>
                  <a:gd name="adj2" fmla="val 37569"/>
                </a:avLst>
              </a:prstGeom>
              <a:solidFill>
                <a:srgbClr val="990099"/>
              </a:solidFill>
              <a:ln w="9360">
                <a:solidFill>
                  <a:srgbClr val="000000"/>
                </a:solidFill>
                <a:miter lim="800000"/>
                <a:headEnd/>
                <a:tailEnd/>
              </a:ln>
              <a:effectLst>
                <a:outerShdw dist="107933" dir="2700000" algn="ctr" rotWithShape="0">
                  <a:srgbClr val="1C1C1C">
                    <a:alpha val="50026"/>
                  </a:srgbClr>
                </a:outerShdw>
              </a:effectLst>
            </p:spPr>
            <p:txBody>
              <a:bodyPr wrap="none" anchor="ctr"/>
              <a:lstStyle>
                <a:lvl1pPr eaLnBrk="0" hangingPunct="0">
                  <a:defRPr sz="1400">
                    <a:solidFill>
                      <a:schemeClr val="tx1"/>
                    </a:solidFill>
                    <a:latin typeface="Tahoma" pitchFamily="34" charset="0"/>
                  </a:defRPr>
                </a:lvl1pPr>
                <a:lvl2pPr marL="742950" indent="-285750" eaLnBrk="0" hangingPunct="0">
                  <a:defRPr sz="1400">
                    <a:solidFill>
                      <a:schemeClr val="tx1"/>
                    </a:solidFill>
                    <a:latin typeface="Tahoma" pitchFamily="34" charset="0"/>
                  </a:defRPr>
                </a:lvl2pPr>
                <a:lvl3pPr marL="1143000" indent="-228600" eaLnBrk="0" hangingPunct="0">
                  <a:defRPr sz="1400">
                    <a:solidFill>
                      <a:schemeClr val="tx1"/>
                    </a:solidFill>
                    <a:latin typeface="Tahoma" pitchFamily="34" charset="0"/>
                  </a:defRPr>
                </a:lvl3pPr>
                <a:lvl4pPr marL="1600200" indent="-228600" eaLnBrk="0" hangingPunct="0">
                  <a:defRPr sz="1400">
                    <a:solidFill>
                      <a:schemeClr val="tx1"/>
                    </a:solidFill>
                    <a:latin typeface="Tahoma" pitchFamily="34" charset="0"/>
                  </a:defRPr>
                </a:lvl4pPr>
                <a:lvl5pPr marL="2057400" indent="-228600" eaLnBrk="0" hangingPunct="0">
                  <a:defRPr sz="1400">
                    <a:solidFill>
                      <a:schemeClr val="tx1"/>
                    </a:solidFill>
                    <a:latin typeface="Tahoma" pitchFamily="34" charset="0"/>
                  </a:defRPr>
                </a:lvl5pPr>
                <a:lvl6pPr marL="2514600" indent="-228600" eaLnBrk="0" fontAlgn="base" hangingPunct="0">
                  <a:spcBef>
                    <a:spcPct val="0"/>
                  </a:spcBef>
                  <a:spcAft>
                    <a:spcPct val="0"/>
                  </a:spcAft>
                  <a:defRPr sz="1400">
                    <a:solidFill>
                      <a:schemeClr val="tx1"/>
                    </a:solidFill>
                    <a:latin typeface="Tahoma" pitchFamily="34" charset="0"/>
                  </a:defRPr>
                </a:lvl6pPr>
                <a:lvl7pPr marL="2971800" indent="-228600" eaLnBrk="0" fontAlgn="base" hangingPunct="0">
                  <a:spcBef>
                    <a:spcPct val="0"/>
                  </a:spcBef>
                  <a:spcAft>
                    <a:spcPct val="0"/>
                  </a:spcAft>
                  <a:defRPr sz="1400">
                    <a:solidFill>
                      <a:schemeClr val="tx1"/>
                    </a:solidFill>
                    <a:latin typeface="Tahoma" pitchFamily="34" charset="0"/>
                  </a:defRPr>
                </a:lvl7pPr>
                <a:lvl8pPr marL="3429000" indent="-228600" eaLnBrk="0" fontAlgn="base" hangingPunct="0">
                  <a:spcBef>
                    <a:spcPct val="0"/>
                  </a:spcBef>
                  <a:spcAft>
                    <a:spcPct val="0"/>
                  </a:spcAft>
                  <a:defRPr sz="1400">
                    <a:solidFill>
                      <a:schemeClr val="tx1"/>
                    </a:solidFill>
                    <a:latin typeface="Tahoma" pitchFamily="34" charset="0"/>
                  </a:defRPr>
                </a:lvl8pPr>
                <a:lvl9pPr marL="3886200" indent="-228600" eaLnBrk="0" fontAlgn="base" hangingPunct="0">
                  <a:spcBef>
                    <a:spcPct val="0"/>
                  </a:spcBef>
                  <a:spcAft>
                    <a:spcPct val="0"/>
                  </a:spcAft>
                  <a:defRPr sz="1400">
                    <a:solidFill>
                      <a:schemeClr val="tx1"/>
                    </a:solidFill>
                    <a:latin typeface="Tahoma" pitchFamily="34" charset="0"/>
                  </a:defRPr>
                </a:lvl9pPr>
              </a:lstStyle>
              <a:p>
                <a:pPr eaLnBrk="1" hangingPunct="1"/>
                <a:endParaRPr lang="en-US" altLang="it-IT"/>
              </a:p>
            </p:txBody>
          </p:sp>
        </p:grpSp>
      </p:grpSp>
      <p:grpSp>
        <p:nvGrpSpPr>
          <p:cNvPr id="4" name="Group 75"/>
          <p:cNvGrpSpPr>
            <a:grpSpLocks/>
          </p:cNvGrpSpPr>
          <p:nvPr/>
        </p:nvGrpSpPr>
        <p:grpSpPr bwMode="auto">
          <a:xfrm>
            <a:off x="1479431" y="3199962"/>
            <a:ext cx="3332163" cy="1177925"/>
            <a:chOff x="976" y="461"/>
            <a:chExt cx="2099" cy="742"/>
          </a:xfrm>
        </p:grpSpPr>
        <p:grpSp>
          <p:nvGrpSpPr>
            <p:cNvPr id="17462" name="Group 76"/>
            <p:cNvGrpSpPr>
              <a:grpSpLocks/>
            </p:cNvGrpSpPr>
            <p:nvPr/>
          </p:nvGrpSpPr>
          <p:grpSpPr bwMode="auto">
            <a:xfrm>
              <a:off x="1111" y="1015"/>
              <a:ext cx="726" cy="91"/>
              <a:chOff x="3424" y="1842"/>
              <a:chExt cx="545" cy="88"/>
            </a:xfrm>
          </p:grpSpPr>
          <p:sp>
            <p:nvSpPr>
              <p:cNvPr id="17493" name="Rectangle 77"/>
              <p:cNvSpPr>
                <a:spLocks noChangeArrowheads="1"/>
              </p:cNvSpPr>
              <p:nvPr/>
            </p:nvSpPr>
            <p:spPr bwMode="auto">
              <a:xfrm>
                <a:off x="3424"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94" name="Rectangle 78"/>
              <p:cNvSpPr>
                <a:spLocks noChangeArrowheads="1"/>
              </p:cNvSpPr>
              <p:nvPr/>
            </p:nvSpPr>
            <p:spPr bwMode="auto">
              <a:xfrm>
                <a:off x="3560"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95" name="Rectangle 79"/>
              <p:cNvSpPr>
                <a:spLocks noChangeArrowheads="1"/>
              </p:cNvSpPr>
              <p:nvPr/>
            </p:nvSpPr>
            <p:spPr bwMode="auto">
              <a:xfrm>
                <a:off x="3696"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96" name="Rectangle 80"/>
              <p:cNvSpPr>
                <a:spLocks noChangeArrowheads="1"/>
              </p:cNvSpPr>
              <p:nvPr/>
            </p:nvSpPr>
            <p:spPr bwMode="auto">
              <a:xfrm>
                <a:off x="3833"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63" name="Group 81"/>
            <p:cNvGrpSpPr>
              <a:grpSpLocks/>
            </p:cNvGrpSpPr>
            <p:nvPr/>
          </p:nvGrpSpPr>
          <p:grpSpPr bwMode="auto">
            <a:xfrm>
              <a:off x="1111" y="1108"/>
              <a:ext cx="725" cy="91"/>
              <a:chOff x="3470" y="1661"/>
              <a:chExt cx="544" cy="87"/>
            </a:xfrm>
          </p:grpSpPr>
          <p:sp>
            <p:nvSpPr>
              <p:cNvPr id="17489" name="Rectangle 82"/>
              <p:cNvSpPr>
                <a:spLocks noChangeArrowheads="1"/>
              </p:cNvSpPr>
              <p:nvPr/>
            </p:nvSpPr>
            <p:spPr bwMode="auto">
              <a:xfrm>
                <a:off x="3470"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90" name="Rectangle 83"/>
              <p:cNvSpPr>
                <a:spLocks noChangeArrowheads="1"/>
              </p:cNvSpPr>
              <p:nvPr/>
            </p:nvSpPr>
            <p:spPr bwMode="auto">
              <a:xfrm>
                <a:off x="3606"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91" name="Rectangle 84"/>
              <p:cNvSpPr>
                <a:spLocks noChangeArrowheads="1"/>
              </p:cNvSpPr>
              <p:nvPr/>
            </p:nvSpPr>
            <p:spPr bwMode="auto">
              <a:xfrm>
                <a:off x="3742"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92" name="Rectangle 85"/>
              <p:cNvSpPr>
                <a:spLocks noChangeArrowheads="1"/>
              </p:cNvSpPr>
              <p:nvPr/>
            </p:nvSpPr>
            <p:spPr bwMode="auto">
              <a:xfrm>
                <a:off x="3878"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64" name="Group 86"/>
            <p:cNvGrpSpPr>
              <a:grpSpLocks/>
            </p:cNvGrpSpPr>
            <p:nvPr/>
          </p:nvGrpSpPr>
          <p:grpSpPr bwMode="auto">
            <a:xfrm>
              <a:off x="1111" y="921"/>
              <a:ext cx="726" cy="91"/>
              <a:chOff x="3470" y="1661"/>
              <a:chExt cx="544" cy="87"/>
            </a:xfrm>
          </p:grpSpPr>
          <p:sp>
            <p:nvSpPr>
              <p:cNvPr id="17485" name="Rectangle 87"/>
              <p:cNvSpPr>
                <a:spLocks noChangeArrowheads="1"/>
              </p:cNvSpPr>
              <p:nvPr/>
            </p:nvSpPr>
            <p:spPr bwMode="auto">
              <a:xfrm>
                <a:off x="3470"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6" name="Rectangle 88"/>
              <p:cNvSpPr>
                <a:spLocks noChangeArrowheads="1"/>
              </p:cNvSpPr>
              <p:nvPr/>
            </p:nvSpPr>
            <p:spPr bwMode="auto">
              <a:xfrm>
                <a:off x="3606"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7" name="Rectangle 89"/>
              <p:cNvSpPr>
                <a:spLocks noChangeArrowheads="1"/>
              </p:cNvSpPr>
              <p:nvPr/>
            </p:nvSpPr>
            <p:spPr bwMode="auto">
              <a:xfrm>
                <a:off x="3742"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8" name="Rectangle 90"/>
              <p:cNvSpPr>
                <a:spLocks noChangeArrowheads="1"/>
              </p:cNvSpPr>
              <p:nvPr/>
            </p:nvSpPr>
            <p:spPr bwMode="auto">
              <a:xfrm>
                <a:off x="3878"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65" name="Group 91"/>
            <p:cNvGrpSpPr>
              <a:grpSpLocks/>
            </p:cNvGrpSpPr>
            <p:nvPr/>
          </p:nvGrpSpPr>
          <p:grpSpPr bwMode="auto">
            <a:xfrm>
              <a:off x="1111" y="827"/>
              <a:ext cx="726" cy="91"/>
              <a:chOff x="3424" y="2024"/>
              <a:chExt cx="545" cy="87"/>
            </a:xfrm>
          </p:grpSpPr>
          <p:sp>
            <p:nvSpPr>
              <p:cNvPr id="17481" name="Rectangle 92"/>
              <p:cNvSpPr>
                <a:spLocks noChangeArrowheads="1"/>
              </p:cNvSpPr>
              <p:nvPr/>
            </p:nvSpPr>
            <p:spPr bwMode="auto">
              <a:xfrm>
                <a:off x="3424"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2" name="Rectangle 93"/>
              <p:cNvSpPr>
                <a:spLocks noChangeArrowheads="1"/>
              </p:cNvSpPr>
              <p:nvPr/>
            </p:nvSpPr>
            <p:spPr bwMode="auto">
              <a:xfrm>
                <a:off x="3560"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3" name="Rectangle 94"/>
              <p:cNvSpPr>
                <a:spLocks noChangeArrowheads="1"/>
              </p:cNvSpPr>
              <p:nvPr/>
            </p:nvSpPr>
            <p:spPr bwMode="auto">
              <a:xfrm>
                <a:off x="3696"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4" name="Rectangle 95"/>
              <p:cNvSpPr>
                <a:spLocks noChangeArrowheads="1"/>
              </p:cNvSpPr>
              <p:nvPr/>
            </p:nvSpPr>
            <p:spPr bwMode="auto">
              <a:xfrm>
                <a:off x="3833"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66" name="Group 96"/>
            <p:cNvGrpSpPr>
              <a:grpSpLocks/>
            </p:cNvGrpSpPr>
            <p:nvPr/>
          </p:nvGrpSpPr>
          <p:grpSpPr bwMode="auto">
            <a:xfrm>
              <a:off x="1112" y="734"/>
              <a:ext cx="725" cy="91"/>
              <a:chOff x="3470" y="1661"/>
              <a:chExt cx="544" cy="87"/>
            </a:xfrm>
          </p:grpSpPr>
          <p:sp>
            <p:nvSpPr>
              <p:cNvPr id="17477" name="Rectangle 97"/>
              <p:cNvSpPr>
                <a:spLocks noChangeArrowheads="1"/>
              </p:cNvSpPr>
              <p:nvPr/>
            </p:nvSpPr>
            <p:spPr bwMode="auto">
              <a:xfrm>
                <a:off x="3470"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78" name="Rectangle 98"/>
              <p:cNvSpPr>
                <a:spLocks noChangeArrowheads="1"/>
              </p:cNvSpPr>
              <p:nvPr/>
            </p:nvSpPr>
            <p:spPr bwMode="auto">
              <a:xfrm>
                <a:off x="3606"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79" name="Rectangle 99"/>
              <p:cNvSpPr>
                <a:spLocks noChangeArrowheads="1"/>
              </p:cNvSpPr>
              <p:nvPr/>
            </p:nvSpPr>
            <p:spPr bwMode="auto">
              <a:xfrm>
                <a:off x="3742"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80" name="Rectangle 100"/>
              <p:cNvSpPr>
                <a:spLocks noChangeArrowheads="1"/>
              </p:cNvSpPr>
              <p:nvPr/>
            </p:nvSpPr>
            <p:spPr bwMode="auto">
              <a:xfrm>
                <a:off x="3878"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sp>
          <p:nvSpPr>
            <p:cNvPr id="17467" name="Rectangle 101"/>
            <p:cNvSpPr>
              <a:spLocks noChangeArrowheads="1"/>
            </p:cNvSpPr>
            <p:nvPr/>
          </p:nvSpPr>
          <p:spPr bwMode="auto">
            <a:xfrm>
              <a:off x="2145" y="777"/>
              <a:ext cx="930" cy="302"/>
            </a:xfrm>
            <a:prstGeom prst="rect">
              <a:avLst/>
            </a:prstGeom>
            <a:solidFill>
              <a:srgbClr val="FFCCFF"/>
            </a:solidFill>
            <a:ln w="19080">
              <a:solidFill>
                <a:srgbClr val="9900CC"/>
              </a:solidFill>
              <a:miter lim="800000"/>
              <a:headEnd/>
              <a:tailEnd/>
            </a:ln>
            <a:effectLst>
              <a:outerShdw dist="107933" dir="2700000" algn="ctr" rotWithShape="0">
                <a:srgbClr val="1C1C1C">
                  <a:alpha val="50026"/>
                </a:srgbClr>
              </a:outerShdw>
            </a:effectLst>
          </p:spPr>
          <p:txBody>
            <a:bodyPr wrap="none" lIns="90000" tIns="46800" rIns="90000" bIns="46800"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Tahoma" pitchFamily="34" charset="0"/>
                </a:defRPr>
              </a:lvl9pPr>
            </a:lstStyle>
            <a:p>
              <a:pPr algn="ctr" eaLnBrk="1" hangingPunct="1">
                <a:buClr>
                  <a:srgbClr val="000000"/>
                </a:buClr>
                <a:buSzPct val="100000"/>
                <a:buFont typeface="Tahoma" pitchFamily="34" charset="0"/>
                <a:buNone/>
              </a:pPr>
              <a:r>
                <a:rPr lang="en-GB" altLang="it-IT" sz="2000" b="1">
                  <a:solidFill>
                    <a:srgbClr val="000000"/>
                  </a:solidFill>
                  <a:ea typeface="Lucida Sans Unicode" pitchFamily="34" charset="0"/>
                  <a:cs typeface="Lucida Sans Unicode" pitchFamily="34" charset="0"/>
                </a:rPr>
                <a:t>model</a:t>
              </a:r>
            </a:p>
          </p:txBody>
        </p:sp>
        <p:sp>
          <p:nvSpPr>
            <p:cNvPr id="17468" name="AutoShape 102"/>
            <p:cNvSpPr>
              <a:spLocks noChangeArrowheads="1"/>
            </p:cNvSpPr>
            <p:nvPr/>
          </p:nvSpPr>
          <p:spPr bwMode="auto">
            <a:xfrm>
              <a:off x="1927" y="812"/>
              <a:ext cx="183" cy="187"/>
            </a:xfrm>
            <a:prstGeom prst="rightArrow">
              <a:avLst>
                <a:gd name="adj1" fmla="val 50000"/>
                <a:gd name="adj2" fmla="val 25000"/>
              </a:avLst>
            </a:prstGeom>
            <a:solidFill>
              <a:srgbClr val="9900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69" name="Rectangle 103"/>
            <p:cNvSpPr>
              <a:spLocks noChangeArrowheads="1"/>
            </p:cNvSpPr>
            <p:nvPr/>
          </p:nvSpPr>
          <p:spPr bwMode="auto">
            <a:xfrm>
              <a:off x="976" y="461"/>
              <a:ext cx="794" cy="227"/>
            </a:xfrm>
            <a:prstGeom prst="rect">
              <a:avLst/>
            </a:prstGeom>
            <a:solidFill>
              <a:srgbClr val="99CCFF"/>
            </a:solidFill>
            <a:ln w="9360">
              <a:solidFill>
                <a:srgbClr val="000000"/>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r>
                <a:rPr lang="en-GB" altLang="it-IT" sz="1200" b="1">
                  <a:solidFill>
                    <a:srgbClr val="000000"/>
                  </a:solidFill>
                </a:rPr>
                <a:t>training</a:t>
              </a:r>
              <a:r>
                <a:rPr lang="en-GB" altLang="it-IT" sz="1200"/>
                <a:t> </a:t>
              </a:r>
              <a:r>
                <a:rPr lang="en-GB" altLang="it-IT" sz="1200" b="1">
                  <a:solidFill>
                    <a:srgbClr val="000000"/>
                  </a:solidFill>
                  <a:ea typeface="Lucida Sans Unicode" pitchFamily="34" charset="0"/>
                  <a:cs typeface="Lucida Sans Unicode" pitchFamily="34" charset="0"/>
                </a:rPr>
                <a:t>data</a:t>
              </a:r>
            </a:p>
          </p:txBody>
        </p:sp>
        <p:sp>
          <p:nvSpPr>
            <p:cNvPr id="17470" name="Rectangle 104"/>
            <p:cNvSpPr>
              <a:spLocks noChangeArrowheads="1"/>
            </p:cNvSpPr>
            <p:nvPr/>
          </p:nvSpPr>
          <p:spPr bwMode="auto">
            <a:xfrm>
              <a:off x="978" y="733"/>
              <a:ext cx="137" cy="468"/>
            </a:xfrm>
            <a:prstGeom prst="rect">
              <a:avLst/>
            </a:prstGeom>
            <a:solidFill>
              <a:srgbClr val="00E4A8"/>
            </a:solidFill>
            <a:ln w="9360">
              <a:solidFill>
                <a:srgbClr val="000000"/>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endParaRPr lang="en-GB" altLang="it-IT" sz="1000" b="1">
                <a:solidFill>
                  <a:srgbClr val="000000"/>
                </a:solidFill>
                <a:ea typeface="Lucida Sans Unicode" pitchFamily="34" charset="0"/>
                <a:cs typeface="Lucida Sans Unicode" pitchFamily="34" charset="0"/>
              </a:endParaRPr>
            </a:p>
            <a:p>
              <a:pPr algn="ctr" eaLnBrk="1" hangingPunct="1">
                <a:spcBef>
                  <a:spcPct val="0"/>
                </a:spcBef>
                <a:buClr>
                  <a:srgbClr val="000000"/>
                </a:buClr>
                <a:buSzPct val="100000"/>
                <a:buFont typeface="Tahoma" pitchFamily="34" charset="0"/>
                <a:buNone/>
              </a:pPr>
              <a:endParaRPr lang="en-GB" altLang="it-IT" sz="1000" b="1">
                <a:solidFill>
                  <a:srgbClr val="000000"/>
                </a:solidFill>
                <a:ea typeface="Lucida Sans Unicode" pitchFamily="34" charset="0"/>
                <a:cs typeface="Lucida Sans Unicode" pitchFamily="34" charset="0"/>
              </a:endParaRPr>
            </a:p>
          </p:txBody>
        </p:sp>
        <p:sp>
          <p:nvSpPr>
            <p:cNvPr id="17471" name="Line 105"/>
            <p:cNvSpPr>
              <a:spLocks noChangeShapeType="1"/>
            </p:cNvSpPr>
            <p:nvPr/>
          </p:nvSpPr>
          <p:spPr bwMode="auto">
            <a:xfrm>
              <a:off x="978" y="827"/>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72" name="Line 106"/>
            <p:cNvSpPr>
              <a:spLocks noChangeShapeType="1"/>
            </p:cNvSpPr>
            <p:nvPr/>
          </p:nvSpPr>
          <p:spPr bwMode="auto">
            <a:xfrm>
              <a:off x="978" y="921"/>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73" name="Line 107"/>
            <p:cNvSpPr>
              <a:spLocks noChangeShapeType="1"/>
            </p:cNvSpPr>
            <p:nvPr/>
          </p:nvSpPr>
          <p:spPr bwMode="auto">
            <a:xfrm>
              <a:off x="978" y="1015"/>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74" name="Line 108"/>
            <p:cNvSpPr>
              <a:spLocks noChangeShapeType="1"/>
            </p:cNvSpPr>
            <p:nvPr/>
          </p:nvSpPr>
          <p:spPr bwMode="auto">
            <a:xfrm>
              <a:off x="978" y="1108"/>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75" name="Line 109"/>
            <p:cNvSpPr>
              <a:spLocks noChangeShapeType="1"/>
            </p:cNvSpPr>
            <p:nvPr/>
          </p:nvSpPr>
          <p:spPr bwMode="auto">
            <a:xfrm>
              <a:off x="977" y="734"/>
              <a:ext cx="862" cy="1"/>
            </a:xfrm>
            <a:prstGeom prst="line">
              <a:avLst/>
            </a:prstGeom>
            <a:noFill/>
            <a:ln w="19080">
              <a:solidFill>
                <a:srgbClr val="000000"/>
              </a:solidFill>
              <a:miter lim="800000"/>
              <a:headEnd/>
              <a:tailEnd/>
            </a:ln>
            <a:effectLst>
              <a:outerShdw dist="53966" dir="13500000" algn="ctr" rotWithShape="0">
                <a:srgbClr val="1C1C1C">
                  <a:alpha val="50026"/>
                </a:srgbClr>
              </a:outerShdw>
            </a:effectLst>
            <a:extLst>
              <a:ext uri="{909E8E84-426E-40DD-AFC4-6F175D3DCCD1}">
                <a14:hiddenFill xmlns:a14="http://schemas.microsoft.com/office/drawing/2010/main">
                  <a:noFill/>
                </a14:hiddenFill>
              </a:ext>
            </a:extLst>
          </p:spPr>
          <p:txBody>
            <a:bodyPr/>
            <a:lstStyle/>
            <a:p>
              <a:endParaRPr lang="it-IT"/>
            </a:p>
          </p:txBody>
        </p:sp>
        <p:sp>
          <p:nvSpPr>
            <p:cNvPr id="17476" name="Line 110"/>
            <p:cNvSpPr>
              <a:spLocks noChangeShapeType="1"/>
            </p:cNvSpPr>
            <p:nvPr/>
          </p:nvSpPr>
          <p:spPr bwMode="auto">
            <a:xfrm>
              <a:off x="976" y="734"/>
              <a:ext cx="1" cy="469"/>
            </a:xfrm>
            <a:prstGeom prst="line">
              <a:avLst/>
            </a:prstGeom>
            <a:noFill/>
            <a:ln w="19080">
              <a:solidFill>
                <a:srgbClr val="000000"/>
              </a:solidFill>
              <a:miter lim="800000"/>
              <a:headEnd/>
              <a:tailEnd/>
            </a:ln>
            <a:effectLst>
              <a:outerShdw dist="53966" dir="13500000" algn="ctr" rotWithShape="0">
                <a:srgbClr val="1C1C1C">
                  <a:alpha val="50026"/>
                </a:srgbClr>
              </a:outerShdw>
            </a:effectLst>
            <a:extLst>
              <a:ext uri="{909E8E84-426E-40DD-AFC4-6F175D3DCCD1}">
                <a14:hiddenFill xmlns:a14="http://schemas.microsoft.com/office/drawing/2010/main">
                  <a:noFill/>
                </a14:hiddenFill>
              </a:ext>
            </a:extLst>
          </p:spPr>
          <p:txBody>
            <a:bodyPr/>
            <a:lstStyle/>
            <a:p>
              <a:endParaRPr lang="it-IT"/>
            </a:p>
          </p:txBody>
        </p:sp>
      </p:grpSp>
      <p:grpSp>
        <p:nvGrpSpPr>
          <p:cNvPr id="10" name="Group 111"/>
          <p:cNvGrpSpPr>
            <a:grpSpLocks/>
          </p:cNvGrpSpPr>
          <p:nvPr/>
        </p:nvGrpSpPr>
        <p:grpSpPr bwMode="auto">
          <a:xfrm>
            <a:off x="1298456" y="4568387"/>
            <a:ext cx="1584325" cy="1177925"/>
            <a:chOff x="476" y="2387"/>
            <a:chExt cx="998" cy="742"/>
          </a:xfrm>
        </p:grpSpPr>
        <p:sp>
          <p:nvSpPr>
            <p:cNvPr id="17450" name="Rectangle 112"/>
            <p:cNvSpPr>
              <a:spLocks noChangeArrowheads="1"/>
            </p:cNvSpPr>
            <p:nvPr/>
          </p:nvSpPr>
          <p:spPr bwMode="auto">
            <a:xfrm>
              <a:off x="476" y="2387"/>
              <a:ext cx="998" cy="227"/>
            </a:xfrm>
            <a:prstGeom prst="rect">
              <a:avLst/>
            </a:prstGeom>
            <a:solidFill>
              <a:srgbClr val="99CCFF"/>
            </a:solidFill>
            <a:ln w="9360">
              <a:solidFill>
                <a:srgbClr val="000000"/>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r>
                <a:rPr lang="en-GB" altLang="it-IT" sz="1200" b="1">
                  <a:solidFill>
                    <a:srgbClr val="000000"/>
                  </a:solidFill>
                </a:rPr>
                <a:t>unclassified</a:t>
              </a:r>
              <a:r>
                <a:rPr lang="en-GB" altLang="it-IT" sz="1200"/>
                <a:t> </a:t>
              </a:r>
              <a:r>
                <a:rPr lang="en-GB" altLang="it-IT" sz="1200" b="1">
                  <a:solidFill>
                    <a:srgbClr val="000000"/>
                  </a:solidFill>
                  <a:ea typeface="Lucida Sans Unicode" pitchFamily="34" charset="0"/>
                  <a:cs typeface="Lucida Sans Unicode" pitchFamily="34" charset="0"/>
                </a:rPr>
                <a:t>data</a:t>
              </a:r>
            </a:p>
          </p:txBody>
        </p:sp>
        <p:sp>
          <p:nvSpPr>
            <p:cNvPr id="17451" name="Rectangle 113"/>
            <p:cNvSpPr>
              <a:spLocks noChangeArrowheads="1"/>
            </p:cNvSpPr>
            <p:nvPr/>
          </p:nvSpPr>
          <p:spPr bwMode="auto">
            <a:xfrm>
              <a:off x="569" y="2659"/>
              <a:ext cx="137" cy="468"/>
            </a:xfrm>
            <a:prstGeom prst="rect">
              <a:avLst/>
            </a:prstGeom>
            <a:solidFill>
              <a:srgbClr val="00E4A8"/>
            </a:solidFill>
            <a:ln w="9360">
              <a:solidFill>
                <a:srgbClr val="000000"/>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endParaRPr lang="en-GB" altLang="it-IT" sz="1000" b="1">
                <a:solidFill>
                  <a:srgbClr val="000000"/>
                </a:solidFill>
                <a:ea typeface="Lucida Sans Unicode" pitchFamily="34" charset="0"/>
                <a:cs typeface="Lucida Sans Unicode" pitchFamily="34" charset="0"/>
              </a:endParaRPr>
            </a:p>
            <a:p>
              <a:pPr algn="ctr" eaLnBrk="1" hangingPunct="1">
                <a:spcBef>
                  <a:spcPct val="0"/>
                </a:spcBef>
                <a:buClr>
                  <a:srgbClr val="000000"/>
                </a:buClr>
                <a:buSzPct val="100000"/>
                <a:buFont typeface="Tahoma" pitchFamily="34" charset="0"/>
                <a:buNone/>
              </a:pPr>
              <a:endParaRPr lang="en-GB" altLang="it-IT" sz="1000" b="1">
                <a:solidFill>
                  <a:srgbClr val="000000"/>
                </a:solidFill>
                <a:ea typeface="Lucida Sans Unicode" pitchFamily="34" charset="0"/>
                <a:cs typeface="Lucida Sans Unicode" pitchFamily="34" charset="0"/>
              </a:endParaRPr>
            </a:p>
          </p:txBody>
        </p:sp>
        <p:sp>
          <p:nvSpPr>
            <p:cNvPr id="17452" name="Rectangle 114"/>
            <p:cNvSpPr>
              <a:spLocks noChangeArrowheads="1"/>
            </p:cNvSpPr>
            <p:nvPr/>
          </p:nvSpPr>
          <p:spPr bwMode="auto">
            <a:xfrm>
              <a:off x="706" y="2660"/>
              <a:ext cx="183" cy="468"/>
            </a:xfrm>
            <a:prstGeom prst="rect">
              <a:avLst/>
            </a:prstGeom>
            <a:solidFill>
              <a:schemeClr val="folHlink"/>
            </a:solidFill>
            <a:ln w="9360">
              <a:solidFill>
                <a:srgbClr val="333399"/>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endParaRPr lang="en-GB" altLang="it-IT" sz="1000">
                <a:solidFill>
                  <a:srgbClr val="000000"/>
                </a:solidFill>
                <a:ea typeface="Lucida Sans Unicode" pitchFamily="34" charset="0"/>
                <a:cs typeface="Lucida Sans Unicode" pitchFamily="34" charset="0"/>
              </a:endParaRPr>
            </a:p>
            <a:p>
              <a:pPr algn="ctr" eaLnBrk="1" hangingPunct="1">
                <a:spcBef>
                  <a:spcPct val="0"/>
                </a:spcBef>
                <a:buClr>
                  <a:srgbClr val="000000"/>
                </a:buClr>
                <a:buSzPct val="100000"/>
                <a:buFont typeface="Tahoma" pitchFamily="34" charset="0"/>
                <a:buNone/>
              </a:pPr>
              <a:endParaRPr lang="en-GB" altLang="it-IT" sz="1000">
                <a:solidFill>
                  <a:srgbClr val="000000"/>
                </a:solidFill>
                <a:ea typeface="Lucida Sans Unicode" pitchFamily="34" charset="0"/>
                <a:cs typeface="Lucida Sans Unicode" pitchFamily="34" charset="0"/>
              </a:endParaRPr>
            </a:p>
          </p:txBody>
        </p:sp>
        <p:sp>
          <p:nvSpPr>
            <p:cNvPr id="17453" name="Rectangle 115"/>
            <p:cNvSpPr>
              <a:spLocks noChangeArrowheads="1"/>
            </p:cNvSpPr>
            <p:nvPr/>
          </p:nvSpPr>
          <p:spPr bwMode="auto">
            <a:xfrm>
              <a:off x="889" y="2660"/>
              <a:ext cx="184" cy="468"/>
            </a:xfrm>
            <a:prstGeom prst="rect">
              <a:avLst/>
            </a:prstGeom>
            <a:solidFill>
              <a:schemeClr val="folHlink"/>
            </a:solidFill>
            <a:ln w="9360">
              <a:solidFill>
                <a:srgbClr val="333399"/>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endParaRPr lang="en-GB" altLang="it-IT" sz="1000">
                <a:solidFill>
                  <a:srgbClr val="000000"/>
                </a:solidFill>
                <a:ea typeface="Lucida Sans Unicode" pitchFamily="34" charset="0"/>
                <a:cs typeface="Lucida Sans Unicode" pitchFamily="34" charset="0"/>
              </a:endParaRPr>
            </a:p>
            <a:p>
              <a:pPr algn="ctr" eaLnBrk="1" hangingPunct="1">
                <a:spcBef>
                  <a:spcPct val="0"/>
                </a:spcBef>
                <a:buClr>
                  <a:srgbClr val="000000"/>
                </a:buClr>
                <a:buSzPct val="100000"/>
                <a:buFont typeface="Tahoma" pitchFamily="34" charset="0"/>
                <a:buNone/>
              </a:pPr>
              <a:endParaRPr lang="en-GB" altLang="it-IT" sz="1000">
                <a:solidFill>
                  <a:srgbClr val="000000"/>
                </a:solidFill>
                <a:ea typeface="Lucida Sans Unicode" pitchFamily="34" charset="0"/>
                <a:cs typeface="Lucida Sans Unicode" pitchFamily="34" charset="0"/>
              </a:endParaRPr>
            </a:p>
          </p:txBody>
        </p:sp>
        <p:sp>
          <p:nvSpPr>
            <p:cNvPr id="17454" name="Rectangle 116"/>
            <p:cNvSpPr>
              <a:spLocks noChangeArrowheads="1"/>
            </p:cNvSpPr>
            <p:nvPr/>
          </p:nvSpPr>
          <p:spPr bwMode="auto">
            <a:xfrm>
              <a:off x="1073" y="2660"/>
              <a:ext cx="183" cy="468"/>
            </a:xfrm>
            <a:prstGeom prst="rect">
              <a:avLst/>
            </a:prstGeom>
            <a:solidFill>
              <a:schemeClr val="folHlink"/>
            </a:solidFill>
            <a:ln w="9360">
              <a:solidFill>
                <a:srgbClr val="333399"/>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55" name="Rectangle 117"/>
            <p:cNvSpPr>
              <a:spLocks noChangeArrowheads="1"/>
            </p:cNvSpPr>
            <p:nvPr/>
          </p:nvSpPr>
          <p:spPr bwMode="auto">
            <a:xfrm>
              <a:off x="1256" y="2660"/>
              <a:ext cx="183" cy="468"/>
            </a:xfrm>
            <a:prstGeom prst="rect">
              <a:avLst/>
            </a:prstGeom>
            <a:solidFill>
              <a:schemeClr val="folHlink"/>
            </a:solidFill>
            <a:ln w="9360">
              <a:solidFill>
                <a:srgbClr val="333399"/>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56" name="Line 118"/>
            <p:cNvSpPr>
              <a:spLocks noChangeShapeType="1"/>
            </p:cNvSpPr>
            <p:nvPr/>
          </p:nvSpPr>
          <p:spPr bwMode="auto">
            <a:xfrm>
              <a:off x="569" y="2753"/>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57" name="Line 119"/>
            <p:cNvSpPr>
              <a:spLocks noChangeShapeType="1"/>
            </p:cNvSpPr>
            <p:nvPr/>
          </p:nvSpPr>
          <p:spPr bwMode="auto">
            <a:xfrm>
              <a:off x="569" y="2847"/>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58" name="Line 120"/>
            <p:cNvSpPr>
              <a:spLocks noChangeShapeType="1"/>
            </p:cNvSpPr>
            <p:nvPr/>
          </p:nvSpPr>
          <p:spPr bwMode="auto">
            <a:xfrm>
              <a:off x="569" y="2941"/>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59" name="Line 121"/>
            <p:cNvSpPr>
              <a:spLocks noChangeShapeType="1"/>
            </p:cNvSpPr>
            <p:nvPr/>
          </p:nvSpPr>
          <p:spPr bwMode="auto">
            <a:xfrm>
              <a:off x="569" y="3034"/>
              <a:ext cx="870" cy="1"/>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60" name="Line 122"/>
            <p:cNvSpPr>
              <a:spLocks noChangeShapeType="1"/>
            </p:cNvSpPr>
            <p:nvPr/>
          </p:nvSpPr>
          <p:spPr bwMode="auto">
            <a:xfrm>
              <a:off x="568" y="2660"/>
              <a:ext cx="862" cy="1"/>
            </a:xfrm>
            <a:prstGeom prst="line">
              <a:avLst/>
            </a:prstGeom>
            <a:noFill/>
            <a:ln w="19080">
              <a:solidFill>
                <a:srgbClr val="000000"/>
              </a:solidFill>
              <a:miter lim="800000"/>
              <a:headEnd/>
              <a:tailEnd/>
            </a:ln>
            <a:effectLst>
              <a:outerShdw dist="53966" dir="13500000" algn="ctr" rotWithShape="0">
                <a:srgbClr val="1C1C1C">
                  <a:alpha val="50026"/>
                </a:srgbClr>
              </a:outerShdw>
            </a:effectLst>
            <a:extLst>
              <a:ext uri="{909E8E84-426E-40DD-AFC4-6F175D3DCCD1}">
                <a14:hiddenFill xmlns:a14="http://schemas.microsoft.com/office/drawing/2010/main">
                  <a:noFill/>
                </a14:hiddenFill>
              </a:ext>
            </a:extLst>
          </p:spPr>
          <p:txBody>
            <a:bodyPr/>
            <a:lstStyle/>
            <a:p>
              <a:endParaRPr lang="it-IT"/>
            </a:p>
          </p:txBody>
        </p:sp>
        <p:sp>
          <p:nvSpPr>
            <p:cNvPr id="17461" name="Line 123"/>
            <p:cNvSpPr>
              <a:spLocks noChangeShapeType="1"/>
            </p:cNvSpPr>
            <p:nvPr/>
          </p:nvSpPr>
          <p:spPr bwMode="auto">
            <a:xfrm>
              <a:off x="567" y="2660"/>
              <a:ext cx="1" cy="469"/>
            </a:xfrm>
            <a:prstGeom prst="line">
              <a:avLst/>
            </a:prstGeom>
            <a:noFill/>
            <a:ln w="19080">
              <a:solidFill>
                <a:srgbClr val="000000"/>
              </a:solidFill>
              <a:miter lim="800000"/>
              <a:headEnd/>
              <a:tailEnd/>
            </a:ln>
            <a:effectLst>
              <a:outerShdw dist="53966" dir="13500000" algn="ctr" rotWithShape="0">
                <a:srgbClr val="1C1C1C">
                  <a:alpha val="50026"/>
                </a:srgbClr>
              </a:outerShdw>
            </a:effectLst>
            <a:extLst>
              <a:ext uri="{909E8E84-426E-40DD-AFC4-6F175D3DCCD1}">
                <a14:hiddenFill xmlns:a14="http://schemas.microsoft.com/office/drawing/2010/main">
                  <a:noFill/>
                </a14:hiddenFill>
              </a:ext>
            </a:extLst>
          </p:spPr>
          <p:txBody>
            <a:bodyPr/>
            <a:lstStyle/>
            <a:p>
              <a:endParaRPr lang="it-IT"/>
            </a:p>
          </p:txBody>
        </p:sp>
      </p:grpSp>
      <p:grpSp>
        <p:nvGrpSpPr>
          <p:cNvPr id="11" name="Group 124"/>
          <p:cNvGrpSpPr>
            <a:grpSpLocks/>
          </p:cNvGrpSpPr>
          <p:nvPr/>
        </p:nvGrpSpPr>
        <p:grpSpPr bwMode="auto">
          <a:xfrm>
            <a:off x="6335594" y="4541399"/>
            <a:ext cx="1300162" cy="1152525"/>
            <a:chOff x="4035" y="1306"/>
            <a:chExt cx="819" cy="726"/>
          </a:xfrm>
        </p:grpSpPr>
        <p:sp>
          <p:nvSpPr>
            <p:cNvPr id="17417" name="Rectangle 125"/>
            <p:cNvSpPr>
              <a:spLocks noChangeArrowheads="1"/>
            </p:cNvSpPr>
            <p:nvPr/>
          </p:nvSpPr>
          <p:spPr bwMode="auto">
            <a:xfrm>
              <a:off x="4035" y="1306"/>
              <a:ext cx="794" cy="227"/>
            </a:xfrm>
            <a:prstGeom prst="rect">
              <a:avLst/>
            </a:prstGeom>
            <a:solidFill>
              <a:srgbClr val="99CCFF"/>
            </a:solidFill>
            <a:ln w="9360">
              <a:solidFill>
                <a:srgbClr val="000000"/>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r>
                <a:rPr lang="en-GB" altLang="it-IT" sz="1200" b="1">
                  <a:solidFill>
                    <a:srgbClr val="000000"/>
                  </a:solidFill>
                </a:rPr>
                <a:t>classified</a:t>
              </a:r>
              <a:r>
                <a:rPr lang="en-GB" altLang="it-IT" sz="1200"/>
                <a:t> </a:t>
              </a:r>
              <a:r>
                <a:rPr lang="en-GB" altLang="it-IT" sz="1200" b="1">
                  <a:solidFill>
                    <a:srgbClr val="000000"/>
                  </a:solidFill>
                  <a:ea typeface="Lucida Sans Unicode" pitchFamily="34" charset="0"/>
                  <a:cs typeface="Lucida Sans Unicode" pitchFamily="34" charset="0"/>
                </a:rPr>
                <a:t>data</a:t>
              </a:r>
            </a:p>
          </p:txBody>
        </p:sp>
        <p:grpSp>
          <p:nvGrpSpPr>
            <p:cNvPr id="17418" name="Group 126"/>
            <p:cNvGrpSpPr>
              <a:grpSpLocks/>
            </p:cNvGrpSpPr>
            <p:nvPr/>
          </p:nvGrpSpPr>
          <p:grpSpPr bwMode="auto">
            <a:xfrm>
              <a:off x="4174" y="1578"/>
              <a:ext cx="680" cy="91"/>
              <a:chOff x="3470" y="1661"/>
              <a:chExt cx="544" cy="87"/>
            </a:xfrm>
          </p:grpSpPr>
          <p:sp>
            <p:nvSpPr>
              <p:cNvPr id="17446" name="Rectangle 127"/>
              <p:cNvSpPr>
                <a:spLocks noChangeArrowheads="1"/>
              </p:cNvSpPr>
              <p:nvPr/>
            </p:nvSpPr>
            <p:spPr bwMode="auto">
              <a:xfrm>
                <a:off x="3470"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7" name="Rectangle 128"/>
              <p:cNvSpPr>
                <a:spLocks noChangeArrowheads="1"/>
              </p:cNvSpPr>
              <p:nvPr/>
            </p:nvSpPr>
            <p:spPr bwMode="auto">
              <a:xfrm>
                <a:off x="3606"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8" name="Rectangle 129"/>
              <p:cNvSpPr>
                <a:spLocks noChangeArrowheads="1"/>
              </p:cNvSpPr>
              <p:nvPr/>
            </p:nvSpPr>
            <p:spPr bwMode="auto">
              <a:xfrm>
                <a:off x="3742"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9" name="Rectangle 130"/>
              <p:cNvSpPr>
                <a:spLocks noChangeArrowheads="1"/>
              </p:cNvSpPr>
              <p:nvPr/>
            </p:nvSpPr>
            <p:spPr bwMode="auto">
              <a:xfrm>
                <a:off x="3878" y="1661"/>
                <a:ext cx="136" cy="87"/>
              </a:xfrm>
              <a:prstGeom prst="rect">
                <a:avLst/>
              </a:prstGeom>
              <a:solidFill>
                <a:srgbClr val="CCFF33"/>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19" name="Group 131"/>
            <p:cNvGrpSpPr>
              <a:grpSpLocks/>
            </p:cNvGrpSpPr>
            <p:nvPr/>
          </p:nvGrpSpPr>
          <p:grpSpPr bwMode="auto">
            <a:xfrm>
              <a:off x="4173" y="1759"/>
              <a:ext cx="681" cy="91"/>
              <a:chOff x="3424" y="1842"/>
              <a:chExt cx="545" cy="88"/>
            </a:xfrm>
          </p:grpSpPr>
          <p:sp>
            <p:nvSpPr>
              <p:cNvPr id="17442" name="Rectangle 132"/>
              <p:cNvSpPr>
                <a:spLocks noChangeArrowheads="1"/>
              </p:cNvSpPr>
              <p:nvPr/>
            </p:nvSpPr>
            <p:spPr bwMode="auto">
              <a:xfrm>
                <a:off x="3424"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3" name="Rectangle 133"/>
              <p:cNvSpPr>
                <a:spLocks noChangeArrowheads="1"/>
              </p:cNvSpPr>
              <p:nvPr/>
            </p:nvSpPr>
            <p:spPr bwMode="auto">
              <a:xfrm>
                <a:off x="3560"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4" name="Rectangle 134"/>
              <p:cNvSpPr>
                <a:spLocks noChangeArrowheads="1"/>
              </p:cNvSpPr>
              <p:nvPr/>
            </p:nvSpPr>
            <p:spPr bwMode="auto">
              <a:xfrm>
                <a:off x="3696"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5" name="Rectangle 135"/>
              <p:cNvSpPr>
                <a:spLocks noChangeArrowheads="1"/>
              </p:cNvSpPr>
              <p:nvPr/>
            </p:nvSpPr>
            <p:spPr bwMode="auto">
              <a:xfrm>
                <a:off x="3833" y="1842"/>
                <a:ext cx="136" cy="88"/>
              </a:xfrm>
              <a:prstGeom prst="rect">
                <a:avLst/>
              </a:prstGeom>
              <a:solidFill>
                <a:srgbClr val="FF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20" name="Group 136"/>
            <p:cNvGrpSpPr>
              <a:grpSpLocks/>
            </p:cNvGrpSpPr>
            <p:nvPr/>
          </p:nvGrpSpPr>
          <p:grpSpPr bwMode="auto">
            <a:xfrm>
              <a:off x="4173" y="1941"/>
              <a:ext cx="681" cy="91"/>
              <a:chOff x="3424" y="2024"/>
              <a:chExt cx="545" cy="87"/>
            </a:xfrm>
          </p:grpSpPr>
          <p:sp>
            <p:nvSpPr>
              <p:cNvPr id="17438" name="Rectangle 137"/>
              <p:cNvSpPr>
                <a:spLocks noChangeArrowheads="1"/>
              </p:cNvSpPr>
              <p:nvPr/>
            </p:nvSpPr>
            <p:spPr bwMode="auto">
              <a:xfrm>
                <a:off x="3424"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9" name="Rectangle 138"/>
              <p:cNvSpPr>
                <a:spLocks noChangeArrowheads="1"/>
              </p:cNvSpPr>
              <p:nvPr/>
            </p:nvSpPr>
            <p:spPr bwMode="auto">
              <a:xfrm>
                <a:off x="3560"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0" name="Rectangle 139"/>
              <p:cNvSpPr>
                <a:spLocks noChangeArrowheads="1"/>
              </p:cNvSpPr>
              <p:nvPr/>
            </p:nvSpPr>
            <p:spPr bwMode="auto">
              <a:xfrm>
                <a:off x="3696"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41" name="Rectangle 140"/>
              <p:cNvSpPr>
                <a:spLocks noChangeArrowheads="1"/>
              </p:cNvSpPr>
              <p:nvPr/>
            </p:nvSpPr>
            <p:spPr bwMode="auto">
              <a:xfrm>
                <a:off x="3833" y="2024"/>
                <a:ext cx="136" cy="87"/>
              </a:xfrm>
              <a:prstGeom prst="rect">
                <a:avLst/>
              </a:prstGeom>
              <a:solidFill>
                <a:srgbClr val="FFFF66"/>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sp>
          <p:nvSpPr>
            <p:cNvPr id="17421" name="Rectangle 141"/>
            <p:cNvSpPr>
              <a:spLocks noChangeArrowheads="1"/>
            </p:cNvSpPr>
            <p:nvPr/>
          </p:nvSpPr>
          <p:spPr bwMode="auto">
            <a:xfrm>
              <a:off x="4037" y="1578"/>
              <a:ext cx="137" cy="453"/>
            </a:xfrm>
            <a:prstGeom prst="rect">
              <a:avLst/>
            </a:prstGeom>
            <a:solidFill>
              <a:srgbClr val="00E4A8"/>
            </a:solidFill>
            <a:ln w="9398">
              <a:solidFill>
                <a:srgbClr val="000000"/>
              </a:solidFill>
              <a:miter lim="800000"/>
              <a:headEnd/>
              <a:tailEnd/>
            </a:ln>
          </p:spPr>
          <p:txBody>
            <a:bodyPr wrap="none" lIns="90000" tIns="46800" rIns="90000" bIns="46800" anchor="ctr"/>
            <a:lstStyle>
              <a:lvl1pPr defTabSz="449263" eaLnBrk="0" hangingPunct="0">
                <a:spcBef>
                  <a:spcPct val="20000"/>
                </a:spcBef>
                <a:buClr>
                  <a:schemeClr val="folHlink"/>
                </a:buClr>
                <a:buSzPct val="6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ahoma" pitchFamily="34" charset="0"/>
                </a:defRPr>
              </a:lvl1pPr>
              <a:lvl2pPr marL="742950" indent="-285750" defTabSz="449263" eaLnBrk="0" hangingPunct="0">
                <a:spcBef>
                  <a:spcPct val="20000"/>
                </a:spcBef>
                <a:buClr>
                  <a:schemeClr val="hlink"/>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4" charset="0"/>
                </a:defRPr>
              </a:lvl2pPr>
              <a:lvl3pPr marL="1143000" indent="-228600" defTabSz="449263" eaLnBrk="0" hangingPunct="0">
                <a:spcBef>
                  <a:spcPct val="20000"/>
                </a:spcBef>
                <a:buClr>
                  <a:schemeClr val="folHlink"/>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4" charset="0"/>
                </a:defRPr>
              </a:lvl3pPr>
              <a:lvl4pPr marL="1600200" indent="-228600" defTabSz="449263" eaLnBrk="0" hangingPunct="0">
                <a:spcBef>
                  <a:spcPct val="20000"/>
                </a:spcBef>
                <a:buClr>
                  <a:schemeClr val="accent2"/>
                </a:buClr>
                <a:buSzPct val="55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4pPr>
              <a:lvl5pPr marL="2057400" indent="-228600" defTabSz="449263" eaLnBrk="0" hangingPunct="0">
                <a:spcBef>
                  <a:spcPct val="20000"/>
                </a:spcBef>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accent1"/>
                </a:buClr>
                <a:buSzPct val="5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4" charset="0"/>
                </a:defRPr>
              </a:lvl9pPr>
            </a:lstStyle>
            <a:p>
              <a:pPr algn="ctr" eaLnBrk="1" hangingPunct="1">
                <a:spcBef>
                  <a:spcPct val="0"/>
                </a:spcBef>
                <a:buClr>
                  <a:srgbClr val="000000"/>
                </a:buClr>
                <a:buSzPct val="100000"/>
                <a:buFont typeface="Tahoma" pitchFamily="34" charset="0"/>
                <a:buNone/>
              </a:pPr>
              <a:endParaRPr lang="en-GB" altLang="it-IT" sz="1000" b="1">
                <a:solidFill>
                  <a:srgbClr val="000000"/>
                </a:solidFill>
                <a:ea typeface="Lucida Sans Unicode" pitchFamily="34" charset="0"/>
                <a:cs typeface="Lucida Sans Unicode" pitchFamily="34" charset="0"/>
              </a:endParaRPr>
            </a:p>
            <a:p>
              <a:pPr algn="ctr" eaLnBrk="1" hangingPunct="1">
                <a:spcBef>
                  <a:spcPct val="0"/>
                </a:spcBef>
                <a:buClr>
                  <a:srgbClr val="000000"/>
                </a:buClr>
                <a:buSzPct val="100000"/>
                <a:buFont typeface="Tahoma" pitchFamily="34" charset="0"/>
                <a:buNone/>
              </a:pPr>
              <a:endParaRPr lang="en-GB" altLang="it-IT" sz="1000" b="1">
                <a:solidFill>
                  <a:srgbClr val="000000"/>
                </a:solidFill>
                <a:ea typeface="Lucida Sans Unicode" pitchFamily="34" charset="0"/>
                <a:cs typeface="Lucida Sans Unicode" pitchFamily="34" charset="0"/>
              </a:endParaRPr>
            </a:p>
          </p:txBody>
        </p:sp>
        <p:sp>
          <p:nvSpPr>
            <p:cNvPr id="17422" name="Line 142"/>
            <p:cNvSpPr>
              <a:spLocks noChangeShapeType="1"/>
            </p:cNvSpPr>
            <p:nvPr/>
          </p:nvSpPr>
          <p:spPr bwMode="auto">
            <a:xfrm>
              <a:off x="4037" y="1669"/>
              <a:ext cx="81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23" name="Line 143"/>
            <p:cNvSpPr>
              <a:spLocks noChangeShapeType="1"/>
            </p:cNvSpPr>
            <p:nvPr/>
          </p:nvSpPr>
          <p:spPr bwMode="auto">
            <a:xfrm>
              <a:off x="4037" y="1759"/>
              <a:ext cx="81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24" name="Line 144"/>
            <p:cNvSpPr>
              <a:spLocks noChangeShapeType="1"/>
            </p:cNvSpPr>
            <p:nvPr/>
          </p:nvSpPr>
          <p:spPr bwMode="auto">
            <a:xfrm>
              <a:off x="4037" y="1850"/>
              <a:ext cx="81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25" name="Line 145"/>
            <p:cNvSpPr>
              <a:spLocks noChangeShapeType="1"/>
            </p:cNvSpPr>
            <p:nvPr/>
          </p:nvSpPr>
          <p:spPr bwMode="auto">
            <a:xfrm>
              <a:off x="4037" y="1941"/>
              <a:ext cx="81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26" name="Line 146"/>
            <p:cNvSpPr>
              <a:spLocks noChangeShapeType="1"/>
            </p:cNvSpPr>
            <p:nvPr/>
          </p:nvSpPr>
          <p:spPr bwMode="auto">
            <a:xfrm>
              <a:off x="4037" y="2032"/>
              <a:ext cx="81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7427" name="Line 147"/>
            <p:cNvSpPr>
              <a:spLocks noChangeShapeType="1"/>
            </p:cNvSpPr>
            <p:nvPr/>
          </p:nvSpPr>
          <p:spPr bwMode="auto">
            <a:xfrm>
              <a:off x="4037" y="1578"/>
              <a:ext cx="817"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28" name="Group 148"/>
            <p:cNvGrpSpPr>
              <a:grpSpLocks/>
            </p:cNvGrpSpPr>
            <p:nvPr/>
          </p:nvGrpSpPr>
          <p:grpSpPr bwMode="auto">
            <a:xfrm>
              <a:off x="4174" y="1668"/>
              <a:ext cx="680" cy="91"/>
              <a:chOff x="3470" y="1661"/>
              <a:chExt cx="544" cy="87"/>
            </a:xfrm>
          </p:grpSpPr>
          <p:sp>
            <p:nvSpPr>
              <p:cNvPr id="17434" name="Rectangle 149"/>
              <p:cNvSpPr>
                <a:spLocks noChangeArrowheads="1"/>
              </p:cNvSpPr>
              <p:nvPr/>
            </p:nvSpPr>
            <p:spPr bwMode="auto">
              <a:xfrm>
                <a:off x="3470"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5" name="Rectangle 150"/>
              <p:cNvSpPr>
                <a:spLocks noChangeArrowheads="1"/>
              </p:cNvSpPr>
              <p:nvPr/>
            </p:nvSpPr>
            <p:spPr bwMode="auto">
              <a:xfrm>
                <a:off x="3606"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6" name="Rectangle 151"/>
              <p:cNvSpPr>
                <a:spLocks noChangeArrowheads="1"/>
              </p:cNvSpPr>
              <p:nvPr/>
            </p:nvSpPr>
            <p:spPr bwMode="auto">
              <a:xfrm>
                <a:off x="3742"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7" name="Rectangle 152"/>
              <p:cNvSpPr>
                <a:spLocks noChangeArrowheads="1"/>
              </p:cNvSpPr>
              <p:nvPr/>
            </p:nvSpPr>
            <p:spPr bwMode="auto">
              <a:xfrm>
                <a:off x="3878" y="1661"/>
                <a:ext cx="136" cy="87"/>
              </a:xfrm>
              <a:prstGeom prst="rect">
                <a:avLst/>
              </a:prstGeom>
              <a:solidFill>
                <a:srgbClr val="333399"/>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nvGrpSpPr>
            <p:cNvPr id="17429" name="Group 153"/>
            <p:cNvGrpSpPr>
              <a:grpSpLocks/>
            </p:cNvGrpSpPr>
            <p:nvPr/>
          </p:nvGrpSpPr>
          <p:grpSpPr bwMode="auto">
            <a:xfrm>
              <a:off x="4173" y="1850"/>
              <a:ext cx="680" cy="91"/>
              <a:chOff x="3470" y="1661"/>
              <a:chExt cx="544" cy="87"/>
            </a:xfrm>
          </p:grpSpPr>
          <p:sp>
            <p:nvSpPr>
              <p:cNvPr id="17430" name="Rectangle 154"/>
              <p:cNvSpPr>
                <a:spLocks noChangeArrowheads="1"/>
              </p:cNvSpPr>
              <p:nvPr/>
            </p:nvSpPr>
            <p:spPr bwMode="auto">
              <a:xfrm>
                <a:off x="3470"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1" name="Rectangle 155"/>
              <p:cNvSpPr>
                <a:spLocks noChangeArrowheads="1"/>
              </p:cNvSpPr>
              <p:nvPr/>
            </p:nvSpPr>
            <p:spPr bwMode="auto">
              <a:xfrm>
                <a:off x="3606"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2" name="Rectangle 156"/>
              <p:cNvSpPr>
                <a:spLocks noChangeArrowheads="1"/>
              </p:cNvSpPr>
              <p:nvPr/>
            </p:nvSpPr>
            <p:spPr bwMode="auto">
              <a:xfrm>
                <a:off x="3742"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sp>
            <p:nvSpPr>
              <p:cNvPr id="17433" name="Rectangle 157"/>
              <p:cNvSpPr>
                <a:spLocks noChangeArrowheads="1"/>
              </p:cNvSpPr>
              <p:nvPr/>
            </p:nvSpPr>
            <p:spPr bwMode="auto">
              <a:xfrm>
                <a:off x="3878" y="1661"/>
                <a:ext cx="136" cy="87"/>
              </a:xfrm>
              <a:prstGeom prst="rect">
                <a:avLst/>
              </a:prstGeom>
              <a:solidFill>
                <a:srgbClr val="FF6600"/>
              </a:solidFill>
              <a:ln w="9360">
                <a:solidFill>
                  <a:srgbClr val="000000"/>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it-IT" sz="1400"/>
              </a:p>
            </p:txBody>
          </p:sp>
        </p:grpSp>
      </p:grpSp>
      <p:sp>
        <p:nvSpPr>
          <p:cNvPr id="156" name="Rectangle 4"/>
          <p:cNvSpPr txBox="1">
            <a:spLocks noChangeArrowheads="1"/>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rgbClr val="F4A404"/>
                </a:solidFill>
                <a:latin typeface="+mj-lt"/>
                <a:ea typeface="+mj-ea"/>
                <a:cs typeface="+mj-cs"/>
              </a:defRPr>
            </a:lvl1pPr>
          </a:lstStyle>
          <a:p>
            <a:r>
              <a:rPr lang="en-GB" altLang="it-IT" sz="4000" dirty="0"/>
              <a:t>Classification</a:t>
            </a:r>
            <a:endParaRPr lang="it-IT" altLang="it-IT" sz="4000" dirty="0"/>
          </a:p>
        </p:txBody>
      </p:sp>
    </p:spTree>
    <p:extLst>
      <p:ext uri="{BB962C8B-B14F-4D97-AF65-F5344CB8AC3E}">
        <p14:creationId xmlns:p14="http://schemas.microsoft.com/office/powerpoint/2010/main" val="32581101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500"/>
                                        <p:tgtEl>
                                          <p:spTgt spid="1167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fade">
                                      <p:cBhvr>
                                        <p:cTn id="10" dur="500"/>
                                        <p:tgtEl>
                                          <p:spTgt spid="1167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animEffect transition="in" filter="fade">
                                      <p:cBhvr>
                                        <p:cTn id="13" dur="500"/>
                                        <p:tgtEl>
                                          <p:spTgt spid="11673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Classification</a:t>
            </a:r>
            <a:endParaRPr lang="it-IT" dirty="0"/>
          </a:p>
        </p:txBody>
      </p:sp>
      <p:pic>
        <p:nvPicPr>
          <p:cNvPr id="47106" name="Picture 2" descr="Image result for image recognition ima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801" y="4138598"/>
            <a:ext cx="7894398" cy="2122932"/>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mage result for image recognition imag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1749" y="1822541"/>
            <a:ext cx="4389996" cy="2249091"/>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Image result for CNN architecture image recogni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29" y="2303473"/>
            <a:ext cx="4397594" cy="117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9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2000"/>
                                  </p:stCondLst>
                                  <p:childTnLst>
                                    <p:set>
                                      <p:cBhvr>
                                        <p:cTn id="11" dur="1" fill="hold">
                                          <p:stCondLst>
                                            <p:cond delay="0"/>
                                          </p:stCondLst>
                                        </p:cTn>
                                        <p:tgtEl>
                                          <p:spTgt spid="47108"/>
                                        </p:tgtEl>
                                        <p:attrNameLst>
                                          <p:attrName>style.visibility</p:attrName>
                                        </p:attrNameLst>
                                      </p:cBhvr>
                                      <p:to>
                                        <p:strVal val="visible"/>
                                      </p:to>
                                    </p:set>
                                    <p:anim calcmode="lin" valueType="num">
                                      <p:cBhvr>
                                        <p:cTn id="12" dur="500" fill="hold"/>
                                        <p:tgtEl>
                                          <p:spTgt spid="47108"/>
                                        </p:tgtEl>
                                        <p:attrNameLst>
                                          <p:attrName>ppt_w</p:attrName>
                                        </p:attrNameLst>
                                      </p:cBhvr>
                                      <p:tavLst>
                                        <p:tav tm="0">
                                          <p:val>
                                            <p:fltVal val="0"/>
                                          </p:val>
                                        </p:tav>
                                        <p:tav tm="100000">
                                          <p:val>
                                            <p:strVal val="#ppt_w"/>
                                          </p:val>
                                        </p:tav>
                                      </p:tavLst>
                                    </p:anim>
                                    <p:anim calcmode="lin" valueType="num">
                                      <p:cBhvr>
                                        <p:cTn id="13" dur="500" fill="hold"/>
                                        <p:tgtEl>
                                          <p:spTgt spid="47108"/>
                                        </p:tgtEl>
                                        <p:attrNameLst>
                                          <p:attrName>ppt_h</p:attrName>
                                        </p:attrNameLst>
                                      </p:cBhvr>
                                      <p:tavLst>
                                        <p:tav tm="0">
                                          <p:val>
                                            <p:fltVal val="0"/>
                                          </p:val>
                                        </p:tav>
                                        <p:tav tm="100000">
                                          <p:val>
                                            <p:strVal val="#ppt_h"/>
                                          </p:val>
                                        </p:tav>
                                      </p:tavLst>
                                    </p:anim>
                                    <p:animEffect transition="in" filter="fade">
                                      <p:cBhvr>
                                        <p:cTn id="14"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9859</TotalTime>
  <Words>929</Words>
  <Application>Microsoft Office PowerPoint</Application>
  <PresentationFormat>On-screen Show (4:3)</PresentationFormat>
  <Paragraphs>163</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Tahoma</vt:lpstr>
      <vt:lpstr>Times New Roman</vt:lpstr>
      <vt:lpstr>Wingdings</vt:lpstr>
      <vt:lpstr>Retrospect</vt:lpstr>
      <vt:lpstr>Artificial Intelligence and big data… in practice</vt:lpstr>
      <vt:lpstr>Big data is here</vt:lpstr>
      <vt:lpstr>Data science</vt:lpstr>
      <vt:lpstr>The data science process</vt:lpstr>
      <vt:lpstr>Analysis</vt:lpstr>
      <vt:lpstr>PowerPoint Presentation</vt:lpstr>
      <vt:lpstr>Association rules</vt:lpstr>
      <vt:lpstr>PowerPoint Presentation</vt:lpstr>
      <vt:lpstr>Classification</vt:lpstr>
      <vt:lpstr>Classification techniques</vt:lpstr>
      <vt:lpstr>PowerPoint Presentation</vt:lpstr>
      <vt:lpstr>PowerPoint Presentation</vt:lpstr>
      <vt:lpstr>Clustering</vt:lpstr>
      <vt:lpstr>Notion of a Cluster can be Ambiguous</vt:lpstr>
      <vt:lpstr>The data science recipe</vt:lpstr>
      <vt:lpstr>Open issues</vt:lpstr>
      <vt:lpstr>Interpretability in machine learning</vt:lpstr>
      <vt:lpstr>Interpretability</vt:lpstr>
      <vt:lpstr>Algorithmic and data bias </vt:lpstr>
      <vt:lpstr>Privacy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Baralis</dc:creator>
  <cp:lastModifiedBy>DRAGO  IDILIO</cp:lastModifiedBy>
  <cp:revision>194</cp:revision>
  <dcterms:created xsi:type="dcterms:W3CDTF">2016-04-21T13:02:39Z</dcterms:created>
  <dcterms:modified xsi:type="dcterms:W3CDTF">2020-02-07T13:14:11Z</dcterms:modified>
</cp:coreProperties>
</file>