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297" r:id="rId2"/>
    <p:sldId id="257" r:id="rId3"/>
    <p:sldId id="423" r:id="rId4"/>
    <p:sldId id="504" r:id="rId5"/>
    <p:sldId id="260" r:id="rId6"/>
    <p:sldId id="300" r:id="rId7"/>
    <p:sldId id="472" r:id="rId8"/>
    <p:sldId id="262" r:id="rId9"/>
    <p:sldId id="265" r:id="rId10"/>
    <p:sldId id="476" r:id="rId11"/>
    <p:sldId id="478" r:id="rId12"/>
    <p:sldId id="452" r:id="rId13"/>
    <p:sldId id="425" r:id="rId14"/>
    <p:sldId id="479" r:id="rId15"/>
    <p:sldId id="480" r:id="rId16"/>
    <p:sldId id="471" r:id="rId17"/>
    <p:sldId id="459" r:id="rId18"/>
    <p:sldId id="505" r:id="rId19"/>
    <p:sldId id="457" r:id="rId20"/>
    <p:sldId id="475" r:id="rId21"/>
    <p:sldId id="473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Cerquitelli" initials="TC" lastIdx="1" clrIdx="0">
    <p:extLst>
      <p:ext uri="{19B8F6BF-5375-455C-9EA6-DF929625EA0E}">
        <p15:presenceInfo xmlns:p15="http://schemas.microsoft.com/office/powerpoint/2012/main" userId="96222667a8a6e8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svg"/><Relationship Id="rId1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2F8D5-E411-4A4B-8B3B-C342C883523C}" type="doc">
      <dgm:prSet loTypeId="urn:microsoft.com/office/officeart/2005/8/layout/hierarchy4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CEC7DD6C-392E-4606-A463-A1BACCFBA5D8}">
      <dgm:prSet phldrT="[Testo]"/>
      <dgm:spPr/>
      <dgm:t>
        <a:bodyPr/>
        <a:lstStyle/>
        <a:p>
          <a:r>
            <a:rPr lang="en-US" noProof="0"/>
            <a:t>ENERGY DATA</a:t>
          </a:r>
        </a:p>
      </dgm:t>
    </dgm:pt>
    <dgm:pt modelId="{C173A644-2BB7-42F8-83AA-C3B629F2675E}" type="parTrans" cxnId="{6E3AAF16-D11C-465F-BEF1-3C893A93703E}">
      <dgm:prSet/>
      <dgm:spPr/>
      <dgm:t>
        <a:bodyPr/>
        <a:lstStyle/>
        <a:p>
          <a:endParaRPr lang="it-IT"/>
        </a:p>
      </dgm:t>
    </dgm:pt>
    <dgm:pt modelId="{F231E879-8CB8-4742-8224-90581CF36CA2}" type="sibTrans" cxnId="{6E3AAF16-D11C-465F-BEF1-3C893A93703E}">
      <dgm:prSet/>
      <dgm:spPr/>
      <dgm:t>
        <a:bodyPr/>
        <a:lstStyle/>
        <a:p>
          <a:endParaRPr lang="it-IT"/>
        </a:p>
      </dgm:t>
    </dgm:pt>
    <dgm:pt modelId="{DA013965-E1A6-4B88-9C43-4AE9458E139B}">
      <dgm:prSet phldrT="[Testo]"/>
      <dgm:spPr/>
      <dgm:t>
        <a:bodyPr/>
        <a:lstStyle/>
        <a:p>
          <a:r>
            <a:rPr lang="en-US" b="1" noProof="0"/>
            <a:t>OPEN DATA</a:t>
          </a:r>
        </a:p>
      </dgm:t>
    </dgm:pt>
    <dgm:pt modelId="{BD56C29E-1585-483C-BAAE-9EB158535D80}" type="parTrans" cxnId="{E4C33C20-220A-418D-B1DA-DB94A36D10E3}">
      <dgm:prSet/>
      <dgm:spPr/>
      <dgm:t>
        <a:bodyPr/>
        <a:lstStyle/>
        <a:p>
          <a:endParaRPr lang="en-US" noProof="0"/>
        </a:p>
      </dgm:t>
    </dgm:pt>
    <dgm:pt modelId="{6659798F-F846-4687-ABB4-CCE4DF611F81}" type="sibTrans" cxnId="{E4C33C20-220A-418D-B1DA-DB94A36D10E3}">
      <dgm:prSet/>
      <dgm:spPr/>
      <dgm:t>
        <a:bodyPr/>
        <a:lstStyle/>
        <a:p>
          <a:endParaRPr lang="it-IT"/>
        </a:p>
      </dgm:t>
    </dgm:pt>
    <dgm:pt modelId="{55D828A2-C293-43A4-8D5B-7A8DF08160CF}">
      <dgm:prSet phldrT="[Testo]"/>
      <dgm:spPr/>
      <dgm:t>
        <a:bodyPr/>
        <a:lstStyle/>
        <a:p>
          <a:r>
            <a:rPr lang="en-US" b="1" noProof="0"/>
            <a:t>Value for different stakeholders</a:t>
          </a:r>
        </a:p>
      </dgm:t>
    </dgm:pt>
    <dgm:pt modelId="{6EA6BADB-38B0-4130-A095-84B251D902C2}" type="parTrans" cxnId="{2AD892BC-8E1A-4417-81EB-FA50101E600F}">
      <dgm:prSet/>
      <dgm:spPr/>
      <dgm:t>
        <a:bodyPr/>
        <a:lstStyle/>
        <a:p>
          <a:endParaRPr lang="en-US" noProof="0"/>
        </a:p>
      </dgm:t>
    </dgm:pt>
    <dgm:pt modelId="{B2B085C2-816E-4E5D-BBA8-0E4DDDD43719}" type="sibTrans" cxnId="{2AD892BC-8E1A-4417-81EB-FA50101E600F}">
      <dgm:prSet/>
      <dgm:spPr/>
      <dgm:t>
        <a:bodyPr/>
        <a:lstStyle/>
        <a:p>
          <a:endParaRPr lang="it-IT"/>
        </a:p>
      </dgm:t>
    </dgm:pt>
    <dgm:pt modelId="{3F329301-D9AF-41C8-8BC2-067B370810F6}">
      <dgm:prSet phldrT="[Testo]"/>
      <dgm:spPr/>
      <dgm:t>
        <a:bodyPr/>
        <a:lstStyle/>
        <a:p>
          <a:r>
            <a:rPr lang="en-US" b="1" noProof="0"/>
            <a:t>Support and improve decisional processes</a:t>
          </a:r>
        </a:p>
      </dgm:t>
    </dgm:pt>
    <dgm:pt modelId="{5B3B5BE8-5E8B-4E0B-9AC9-25B4A63C9702}" type="parTrans" cxnId="{58BBD095-88DF-4B5C-9579-90EAACDE5681}">
      <dgm:prSet/>
      <dgm:spPr/>
      <dgm:t>
        <a:bodyPr/>
        <a:lstStyle/>
        <a:p>
          <a:endParaRPr lang="en-US" noProof="0"/>
        </a:p>
      </dgm:t>
    </dgm:pt>
    <dgm:pt modelId="{CEA038F8-0357-40D1-8232-C29A30DCE53D}" type="sibTrans" cxnId="{58BBD095-88DF-4B5C-9579-90EAACDE5681}">
      <dgm:prSet/>
      <dgm:spPr/>
      <dgm:t>
        <a:bodyPr/>
        <a:lstStyle/>
        <a:p>
          <a:endParaRPr lang="it-IT"/>
        </a:p>
      </dgm:t>
    </dgm:pt>
    <dgm:pt modelId="{5AC050F3-012F-434E-89F7-F1D5FDA51253}" type="pres">
      <dgm:prSet presAssocID="{9A62F8D5-E411-4A4B-8B3B-C342C88352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9A5D4E-28D2-4CD9-89B5-45FCE0D2F99D}" type="pres">
      <dgm:prSet presAssocID="{CEC7DD6C-392E-4606-A463-A1BACCFBA5D8}" presName="vertOne" presStyleCnt="0"/>
      <dgm:spPr/>
    </dgm:pt>
    <dgm:pt modelId="{0CD18105-FC8F-433A-821D-8872E84B8425}" type="pres">
      <dgm:prSet presAssocID="{CEC7DD6C-392E-4606-A463-A1BACCFBA5D8}" presName="txOne" presStyleLbl="node0" presStyleIdx="0" presStyleCnt="1" custLinFactNeighborX="-93" custLinFactNeighborY="-21">
        <dgm:presLayoutVars>
          <dgm:chPref val="3"/>
        </dgm:presLayoutVars>
      </dgm:prSet>
      <dgm:spPr/>
    </dgm:pt>
    <dgm:pt modelId="{8CA27C88-2571-45DE-AE12-2D094F4B142C}" type="pres">
      <dgm:prSet presAssocID="{CEC7DD6C-392E-4606-A463-A1BACCFBA5D8}" presName="parTransOne" presStyleCnt="0"/>
      <dgm:spPr/>
    </dgm:pt>
    <dgm:pt modelId="{A64F705A-134F-491E-9121-7733CEC4E6E1}" type="pres">
      <dgm:prSet presAssocID="{CEC7DD6C-392E-4606-A463-A1BACCFBA5D8}" presName="horzOne" presStyleCnt="0"/>
      <dgm:spPr/>
    </dgm:pt>
    <dgm:pt modelId="{BA65D073-6EDB-41C2-ADE4-E8F7410E0FA8}" type="pres">
      <dgm:prSet presAssocID="{DA013965-E1A6-4B88-9C43-4AE9458E139B}" presName="vertTwo" presStyleCnt="0"/>
      <dgm:spPr/>
    </dgm:pt>
    <dgm:pt modelId="{3748DCC4-1DE3-4A3D-95B4-262256CBE564}" type="pres">
      <dgm:prSet presAssocID="{DA013965-E1A6-4B88-9C43-4AE9458E139B}" presName="txTwo" presStyleLbl="node2" presStyleIdx="0" presStyleCnt="3">
        <dgm:presLayoutVars>
          <dgm:chPref val="3"/>
        </dgm:presLayoutVars>
      </dgm:prSet>
      <dgm:spPr/>
    </dgm:pt>
    <dgm:pt modelId="{8962C484-97C3-40C8-86DB-6BEF017719F2}" type="pres">
      <dgm:prSet presAssocID="{DA013965-E1A6-4B88-9C43-4AE9458E139B}" presName="horzTwo" presStyleCnt="0"/>
      <dgm:spPr/>
    </dgm:pt>
    <dgm:pt modelId="{F6F4296D-FEB2-43E3-A89A-87A4075445BD}" type="pres">
      <dgm:prSet presAssocID="{6659798F-F846-4687-ABB4-CCE4DF611F81}" presName="sibSpaceTwo" presStyleCnt="0"/>
      <dgm:spPr/>
    </dgm:pt>
    <dgm:pt modelId="{97E2D723-32B0-4017-A1F0-F41C23CED8EC}" type="pres">
      <dgm:prSet presAssocID="{55D828A2-C293-43A4-8D5B-7A8DF08160CF}" presName="vertTwo" presStyleCnt="0"/>
      <dgm:spPr/>
    </dgm:pt>
    <dgm:pt modelId="{EFB55F79-75C9-4C92-8EF2-CD2B3F0B71D5}" type="pres">
      <dgm:prSet presAssocID="{55D828A2-C293-43A4-8D5B-7A8DF08160CF}" presName="txTwo" presStyleLbl="node2" presStyleIdx="1" presStyleCnt="3">
        <dgm:presLayoutVars>
          <dgm:chPref val="3"/>
        </dgm:presLayoutVars>
      </dgm:prSet>
      <dgm:spPr/>
    </dgm:pt>
    <dgm:pt modelId="{9EBDBD6B-8138-4E01-97C7-75942DB453F7}" type="pres">
      <dgm:prSet presAssocID="{55D828A2-C293-43A4-8D5B-7A8DF08160CF}" presName="horzTwo" presStyleCnt="0"/>
      <dgm:spPr/>
    </dgm:pt>
    <dgm:pt modelId="{D5AD1A44-1DD3-48F5-9AFE-A3F97376C484}" type="pres">
      <dgm:prSet presAssocID="{B2B085C2-816E-4E5D-BBA8-0E4DDDD43719}" presName="sibSpaceTwo" presStyleCnt="0"/>
      <dgm:spPr/>
    </dgm:pt>
    <dgm:pt modelId="{AD1D0869-654A-4018-A0C3-9C767995F110}" type="pres">
      <dgm:prSet presAssocID="{3F329301-D9AF-41C8-8BC2-067B370810F6}" presName="vertTwo" presStyleCnt="0"/>
      <dgm:spPr/>
    </dgm:pt>
    <dgm:pt modelId="{937C3FB2-27A7-472F-A8CD-753F5291FBFC}" type="pres">
      <dgm:prSet presAssocID="{3F329301-D9AF-41C8-8BC2-067B370810F6}" presName="txTwo" presStyleLbl="node2" presStyleIdx="2" presStyleCnt="3" custLinFactNeighborX="649">
        <dgm:presLayoutVars>
          <dgm:chPref val="3"/>
        </dgm:presLayoutVars>
      </dgm:prSet>
      <dgm:spPr/>
    </dgm:pt>
    <dgm:pt modelId="{E2591DBA-990C-40E8-B29E-5B058606AA84}" type="pres">
      <dgm:prSet presAssocID="{3F329301-D9AF-41C8-8BC2-067B370810F6}" presName="horzTwo" presStyleCnt="0"/>
      <dgm:spPr/>
    </dgm:pt>
  </dgm:ptLst>
  <dgm:cxnLst>
    <dgm:cxn modelId="{6E3AAF16-D11C-465F-BEF1-3C893A93703E}" srcId="{9A62F8D5-E411-4A4B-8B3B-C342C883523C}" destId="{CEC7DD6C-392E-4606-A463-A1BACCFBA5D8}" srcOrd="0" destOrd="0" parTransId="{C173A644-2BB7-42F8-83AA-C3B629F2675E}" sibTransId="{F231E879-8CB8-4742-8224-90581CF36CA2}"/>
    <dgm:cxn modelId="{E4C33C20-220A-418D-B1DA-DB94A36D10E3}" srcId="{CEC7DD6C-392E-4606-A463-A1BACCFBA5D8}" destId="{DA013965-E1A6-4B88-9C43-4AE9458E139B}" srcOrd="0" destOrd="0" parTransId="{BD56C29E-1585-483C-BAAE-9EB158535D80}" sibTransId="{6659798F-F846-4687-ABB4-CCE4DF611F81}"/>
    <dgm:cxn modelId="{AC2C3B36-5799-44ED-B4E7-10DCDC2981DA}" type="presOf" srcId="{3F329301-D9AF-41C8-8BC2-067B370810F6}" destId="{937C3FB2-27A7-472F-A8CD-753F5291FBFC}" srcOrd="0" destOrd="0" presId="urn:microsoft.com/office/officeart/2005/8/layout/hierarchy4"/>
    <dgm:cxn modelId="{245E4C4A-B713-42C2-953B-4C24D65F0DC2}" type="presOf" srcId="{CEC7DD6C-392E-4606-A463-A1BACCFBA5D8}" destId="{0CD18105-FC8F-433A-821D-8872E84B8425}" srcOrd="0" destOrd="0" presId="urn:microsoft.com/office/officeart/2005/8/layout/hierarchy4"/>
    <dgm:cxn modelId="{CDE3A678-99CC-4630-A31D-48A79F6A945F}" type="presOf" srcId="{DA013965-E1A6-4B88-9C43-4AE9458E139B}" destId="{3748DCC4-1DE3-4A3D-95B4-262256CBE564}" srcOrd="0" destOrd="0" presId="urn:microsoft.com/office/officeart/2005/8/layout/hierarchy4"/>
    <dgm:cxn modelId="{58BBD095-88DF-4B5C-9579-90EAACDE5681}" srcId="{CEC7DD6C-392E-4606-A463-A1BACCFBA5D8}" destId="{3F329301-D9AF-41C8-8BC2-067B370810F6}" srcOrd="2" destOrd="0" parTransId="{5B3B5BE8-5E8B-4E0B-9AC9-25B4A63C9702}" sibTransId="{CEA038F8-0357-40D1-8232-C29A30DCE53D}"/>
    <dgm:cxn modelId="{FA65E7A0-6E21-422D-9312-F490FFCB1EDC}" type="presOf" srcId="{9A62F8D5-E411-4A4B-8B3B-C342C883523C}" destId="{5AC050F3-012F-434E-89F7-F1D5FDA51253}" srcOrd="0" destOrd="0" presId="urn:microsoft.com/office/officeart/2005/8/layout/hierarchy4"/>
    <dgm:cxn modelId="{2AD892BC-8E1A-4417-81EB-FA50101E600F}" srcId="{CEC7DD6C-392E-4606-A463-A1BACCFBA5D8}" destId="{55D828A2-C293-43A4-8D5B-7A8DF08160CF}" srcOrd="1" destOrd="0" parTransId="{6EA6BADB-38B0-4130-A095-84B251D902C2}" sibTransId="{B2B085C2-816E-4E5D-BBA8-0E4DDDD43719}"/>
    <dgm:cxn modelId="{292BAED1-D236-4871-BD3B-37F7627EBFF3}" type="presOf" srcId="{55D828A2-C293-43A4-8D5B-7A8DF08160CF}" destId="{EFB55F79-75C9-4C92-8EF2-CD2B3F0B71D5}" srcOrd="0" destOrd="0" presId="urn:microsoft.com/office/officeart/2005/8/layout/hierarchy4"/>
    <dgm:cxn modelId="{6A6D9BCC-FB1D-40BF-9FB5-5116714F6559}" type="presParOf" srcId="{5AC050F3-012F-434E-89F7-F1D5FDA51253}" destId="{B69A5D4E-28D2-4CD9-89B5-45FCE0D2F99D}" srcOrd="0" destOrd="0" presId="urn:microsoft.com/office/officeart/2005/8/layout/hierarchy4"/>
    <dgm:cxn modelId="{E33B104C-CFD5-4E2C-AE0E-F06992EAD1AB}" type="presParOf" srcId="{B69A5D4E-28D2-4CD9-89B5-45FCE0D2F99D}" destId="{0CD18105-FC8F-433A-821D-8872E84B8425}" srcOrd="0" destOrd="0" presId="urn:microsoft.com/office/officeart/2005/8/layout/hierarchy4"/>
    <dgm:cxn modelId="{801493F9-A929-4F43-A5CC-9DECFBF2C08A}" type="presParOf" srcId="{B69A5D4E-28D2-4CD9-89B5-45FCE0D2F99D}" destId="{8CA27C88-2571-45DE-AE12-2D094F4B142C}" srcOrd="1" destOrd="0" presId="urn:microsoft.com/office/officeart/2005/8/layout/hierarchy4"/>
    <dgm:cxn modelId="{56330A80-1928-4E78-BBEF-29D8B6CE5C3F}" type="presParOf" srcId="{B69A5D4E-28D2-4CD9-89B5-45FCE0D2F99D}" destId="{A64F705A-134F-491E-9121-7733CEC4E6E1}" srcOrd="2" destOrd="0" presId="urn:microsoft.com/office/officeart/2005/8/layout/hierarchy4"/>
    <dgm:cxn modelId="{FC4ED5EF-CB45-4A22-A3FC-B3AC6738277B}" type="presParOf" srcId="{A64F705A-134F-491E-9121-7733CEC4E6E1}" destId="{BA65D073-6EDB-41C2-ADE4-E8F7410E0FA8}" srcOrd="0" destOrd="0" presId="urn:microsoft.com/office/officeart/2005/8/layout/hierarchy4"/>
    <dgm:cxn modelId="{E984A533-4AF2-47C9-A987-88253224E210}" type="presParOf" srcId="{BA65D073-6EDB-41C2-ADE4-E8F7410E0FA8}" destId="{3748DCC4-1DE3-4A3D-95B4-262256CBE564}" srcOrd="0" destOrd="0" presId="urn:microsoft.com/office/officeart/2005/8/layout/hierarchy4"/>
    <dgm:cxn modelId="{BE336C80-21D4-494D-BFC7-59D1A0CCAFE5}" type="presParOf" srcId="{BA65D073-6EDB-41C2-ADE4-E8F7410E0FA8}" destId="{8962C484-97C3-40C8-86DB-6BEF017719F2}" srcOrd="1" destOrd="0" presId="urn:microsoft.com/office/officeart/2005/8/layout/hierarchy4"/>
    <dgm:cxn modelId="{B27B5C34-676F-4656-A92F-B399449AACCB}" type="presParOf" srcId="{A64F705A-134F-491E-9121-7733CEC4E6E1}" destId="{F6F4296D-FEB2-43E3-A89A-87A4075445BD}" srcOrd="1" destOrd="0" presId="urn:microsoft.com/office/officeart/2005/8/layout/hierarchy4"/>
    <dgm:cxn modelId="{BE044F67-613A-400B-AA87-8CF23F23CA0B}" type="presParOf" srcId="{A64F705A-134F-491E-9121-7733CEC4E6E1}" destId="{97E2D723-32B0-4017-A1F0-F41C23CED8EC}" srcOrd="2" destOrd="0" presId="urn:microsoft.com/office/officeart/2005/8/layout/hierarchy4"/>
    <dgm:cxn modelId="{DA5EBE87-A605-46F7-B998-2F51BEE3CC87}" type="presParOf" srcId="{97E2D723-32B0-4017-A1F0-F41C23CED8EC}" destId="{EFB55F79-75C9-4C92-8EF2-CD2B3F0B71D5}" srcOrd="0" destOrd="0" presId="urn:microsoft.com/office/officeart/2005/8/layout/hierarchy4"/>
    <dgm:cxn modelId="{C6B3E72C-04DA-4937-A63F-F764B8AE1D5F}" type="presParOf" srcId="{97E2D723-32B0-4017-A1F0-F41C23CED8EC}" destId="{9EBDBD6B-8138-4E01-97C7-75942DB453F7}" srcOrd="1" destOrd="0" presId="urn:microsoft.com/office/officeart/2005/8/layout/hierarchy4"/>
    <dgm:cxn modelId="{8BC14C64-9869-4737-9FE3-C74DB3A6CD42}" type="presParOf" srcId="{A64F705A-134F-491E-9121-7733CEC4E6E1}" destId="{D5AD1A44-1DD3-48F5-9AFE-A3F97376C484}" srcOrd="3" destOrd="0" presId="urn:microsoft.com/office/officeart/2005/8/layout/hierarchy4"/>
    <dgm:cxn modelId="{E8A99594-AECA-4DE5-826D-97372E3456B2}" type="presParOf" srcId="{A64F705A-134F-491E-9121-7733CEC4E6E1}" destId="{AD1D0869-654A-4018-A0C3-9C767995F110}" srcOrd="4" destOrd="0" presId="urn:microsoft.com/office/officeart/2005/8/layout/hierarchy4"/>
    <dgm:cxn modelId="{D3386B54-38E7-4424-8FC4-707F629424D6}" type="presParOf" srcId="{AD1D0869-654A-4018-A0C3-9C767995F110}" destId="{937C3FB2-27A7-472F-A8CD-753F5291FBFC}" srcOrd="0" destOrd="0" presId="urn:microsoft.com/office/officeart/2005/8/layout/hierarchy4"/>
    <dgm:cxn modelId="{4157CD9A-0D1F-4C26-AE47-12FCAD91C267}" type="presParOf" srcId="{AD1D0869-654A-4018-A0C3-9C767995F110}" destId="{E2591DBA-990C-40E8-B29E-5B058606AA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2F8D5-E411-4A4B-8B3B-C342C883523C}" type="doc">
      <dgm:prSet loTypeId="urn:microsoft.com/office/officeart/2005/8/layout/hierarchy4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CEC7DD6C-392E-4606-A463-A1BACCFBA5D8}">
      <dgm:prSet phldrT="[Testo]"/>
      <dgm:spPr/>
      <dgm:t>
        <a:bodyPr/>
        <a:lstStyle/>
        <a:p>
          <a:r>
            <a:rPr lang="en-US" noProof="0"/>
            <a:t>ENERGY DATA</a:t>
          </a:r>
        </a:p>
      </dgm:t>
    </dgm:pt>
    <dgm:pt modelId="{C173A644-2BB7-42F8-83AA-C3B629F2675E}" type="parTrans" cxnId="{6E3AAF16-D11C-465F-BEF1-3C893A93703E}">
      <dgm:prSet/>
      <dgm:spPr/>
      <dgm:t>
        <a:bodyPr/>
        <a:lstStyle/>
        <a:p>
          <a:endParaRPr lang="it-IT"/>
        </a:p>
      </dgm:t>
    </dgm:pt>
    <dgm:pt modelId="{F231E879-8CB8-4742-8224-90581CF36CA2}" type="sibTrans" cxnId="{6E3AAF16-D11C-465F-BEF1-3C893A93703E}">
      <dgm:prSet/>
      <dgm:spPr/>
      <dgm:t>
        <a:bodyPr/>
        <a:lstStyle/>
        <a:p>
          <a:endParaRPr lang="it-IT"/>
        </a:p>
      </dgm:t>
    </dgm:pt>
    <dgm:pt modelId="{DA013965-E1A6-4B88-9C43-4AE9458E139B}">
      <dgm:prSet phldrT="[Testo]"/>
      <dgm:spPr/>
      <dgm:t>
        <a:bodyPr/>
        <a:lstStyle/>
        <a:p>
          <a:r>
            <a:rPr lang="en-US" b="1" noProof="0"/>
            <a:t>OPEN DATA</a:t>
          </a:r>
        </a:p>
      </dgm:t>
    </dgm:pt>
    <dgm:pt modelId="{BD56C29E-1585-483C-BAAE-9EB158535D80}" type="parTrans" cxnId="{E4C33C20-220A-418D-B1DA-DB94A36D10E3}">
      <dgm:prSet/>
      <dgm:spPr/>
      <dgm:t>
        <a:bodyPr/>
        <a:lstStyle/>
        <a:p>
          <a:endParaRPr lang="en-US" noProof="0"/>
        </a:p>
      </dgm:t>
    </dgm:pt>
    <dgm:pt modelId="{6659798F-F846-4687-ABB4-CCE4DF611F81}" type="sibTrans" cxnId="{E4C33C20-220A-418D-B1DA-DB94A36D10E3}">
      <dgm:prSet/>
      <dgm:spPr/>
      <dgm:t>
        <a:bodyPr/>
        <a:lstStyle/>
        <a:p>
          <a:endParaRPr lang="it-IT"/>
        </a:p>
      </dgm:t>
    </dgm:pt>
    <dgm:pt modelId="{55D828A2-C293-43A4-8D5B-7A8DF08160CF}">
      <dgm:prSet phldrT="[Testo]"/>
      <dgm:spPr/>
      <dgm:t>
        <a:bodyPr/>
        <a:lstStyle/>
        <a:p>
          <a:r>
            <a:rPr lang="en-US" b="1" noProof="0"/>
            <a:t>Value for different stakeholders</a:t>
          </a:r>
        </a:p>
      </dgm:t>
    </dgm:pt>
    <dgm:pt modelId="{6EA6BADB-38B0-4130-A095-84B251D902C2}" type="parTrans" cxnId="{2AD892BC-8E1A-4417-81EB-FA50101E600F}">
      <dgm:prSet/>
      <dgm:spPr/>
      <dgm:t>
        <a:bodyPr/>
        <a:lstStyle/>
        <a:p>
          <a:endParaRPr lang="en-US" noProof="0"/>
        </a:p>
      </dgm:t>
    </dgm:pt>
    <dgm:pt modelId="{B2B085C2-816E-4E5D-BBA8-0E4DDDD43719}" type="sibTrans" cxnId="{2AD892BC-8E1A-4417-81EB-FA50101E600F}">
      <dgm:prSet/>
      <dgm:spPr/>
      <dgm:t>
        <a:bodyPr/>
        <a:lstStyle/>
        <a:p>
          <a:endParaRPr lang="it-IT"/>
        </a:p>
      </dgm:t>
    </dgm:pt>
    <dgm:pt modelId="{3F329301-D9AF-41C8-8BC2-067B370810F6}">
      <dgm:prSet phldrT="[Testo]"/>
      <dgm:spPr/>
      <dgm:t>
        <a:bodyPr/>
        <a:lstStyle/>
        <a:p>
          <a:r>
            <a:rPr lang="en-US" b="1" noProof="0"/>
            <a:t>Support and improve decisional processes</a:t>
          </a:r>
        </a:p>
      </dgm:t>
    </dgm:pt>
    <dgm:pt modelId="{5B3B5BE8-5E8B-4E0B-9AC9-25B4A63C9702}" type="parTrans" cxnId="{58BBD095-88DF-4B5C-9579-90EAACDE5681}">
      <dgm:prSet/>
      <dgm:spPr/>
      <dgm:t>
        <a:bodyPr/>
        <a:lstStyle/>
        <a:p>
          <a:endParaRPr lang="en-US" noProof="0"/>
        </a:p>
      </dgm:t>
    </dgm:pt>
    <dgm:pt modelId="{CEA038F8-0357-40D1-8232-C29A30DCE53D}" type="sibTrans" cxnId="{58BBD095-88DF-4B5C-9579-90EAACDE5681}">
      <dgm:prSet/>
      <dgm:spPr/>
      <dgm:t>
        <a:bodyPr/>
        <a:lstStyle/>
        <a:p>
          <a:endParaRPr lang="it-IT"/>
        </a:p>
      </dgm:t>
    </dgm:pt>
    <dgm:pt modelId="{5AC050F3-012F-434E-89F7-F1D5FDA51253}" type="pres">
      <dgm:prSet presAssocID="{9A62F8D5-E411-4A4B-8B3B-C342C88352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9A5D4E-28D2-4CD9-89B5-45FCE0D2F99D}" type="pres">
      <dgm:prSet presAssocID="{CEC7DD6C-392E-4606-A463-A1BACCFBA5D8}" presName="vertOne" presStyleCnt="0"/>
      <dgm:spPr/>
    </dgm:pt>
    <dgm:pt modelId="{0CD18105-FC8F-433A-821D-8872E84B8425}" type="pres">
      <dgm:prSet presAssocID="{CEC7DD6C-392E-4606-A463-A1BACCFBA5D8}" presName="txOne" presStyleLbl="node0" presStyleIdx="0" presStyleCnt="1" custLinFactNeighborX="-93" custLinFactNeighborY="-21">
        <dgm:presLayoutVars>
          <dgm:chPref val="3"/>
        </dgm:presLayoutVars>
      </dgm:prSet>
      <dgm:spPr/>
    </dgm:pt>
    <dgm:pt modelId="{8CA27C88-2571-45DE-AE12-2D094F4B142C}" type="pres">
      <dgm:prSet presAssocID="{CEC7DD6C-392E-4606-A463-A1BACCFBA5D8}" presName="parTransOne" presStyleCnt="0"/>
      <dgm:spPr/>
    </dgm:pt>
    <dgm:pt modelId="{A64F705A-134F-491E-9121-7733CEC4E6E1}" type="pres">
      <dgm:prSet presAssocID="{CEC7DD6C-392E-4606-A463-A1BACCFBA5D8}" presName="horzOne" presStyleCnt="0"/>
      <dgm:spPr/>
    </dgm:pt>
    <dgm:pt modelId="{BA65D073-6EDB-41C2-ADE4-E8F7410E0FA8}" type="pres">
      <dgm:prSet presAssocID="{DA013965-E1A6-4B88-9C43-4AE9458E139B}" presName="vertTwo" presStyleCnt="0"/>
      <dgm:spPr/>
    </dgm:pt>
    <dgm:pt modelId="{3748DCC4-1DE3-4A3D-95B4-262256CBE564}" type="pres">
      <dgm:prSet presAssocID="{DA013965-E1A6-4B88-9C43-4AE9458E139B}" presName="txTwo" presStyleLbl="node2" presStyleIdx="0" presStyleCnt="3">
        <dgm:presLayoutVars>
          <dgm:chPref val="3"/>
        </dgm:presLayoutVars>
      </dgm:prSet>
      <dgm:spPr/>
    </dgm:pt>
    <dgm:pt modelId="{8962C484-97C3-40C8-86DB-6BEF017719F2}" type="pres">
      <dgm:prSet presAssocID="{DA013965-E1A6-4B88-9C43-4AE9458E139B}" presName="horzTwo" presStyleCnt="0"/>
      <dgm:spPr/>
    </dgm:pt>
    <dgm:pt modelId="{F6F4296D-FEB2-43E3-A89A-87A4075445BD}" type="pres">
      <dgm:prSet presAssocID="{6659798F-F846-4687-ABB4-CCE4DF611F81}" presName="sibSpaceTwo" presStyleCnt="0"/>
      <dgm:spPr/>
    </dgm:pt>
    <dgm:pt modelId="{97E2D723-32B0-4017-A1F0-F41C23CED8EC}" type="pres">
      <dgm:prSet presAssocID="{55D828A2-C293-43A4-8D5B-7A8DF08160CF}" presName="vertTwo" presStyleCnt="0"/>
      <dgm:spPr/>
    </dgm:pt>
    <dgm:pt modelId="{EFB55F79-75C9-4C92-8EF2-CD2B3F0B71D5}" type="pres">
      <dgm:prSet presAssocID="{55D828A2-C293-43A4-8D5B-7A8DF08160CF}" presName="txTwo" presStyleLbl="node2" presStyleIdx="1" presStyleCnt="3">
        <dgm:presLayoutVars>
          <dgm:chPref val="3"/>
        </dgm:presLayoutVars>
      </dgm:prSet>
      <dgm:spPr/>
    </dgm:pt>
    <dgm:pt modelId="{9EBDBD6B-8138-4E01-97C7-75942DB453F7}" type="pres">
      <dgm:prSet presAssocID="{55D828A2-C293-43A4-8D5B-7A8DF08160CF}" presName="horzTwo" presStyleCnt="0"/>
      <dgm:spPr/>
    </dgm:pt>
    <dgm:pt modelId="{D5AD1A44-1DD3-48F5-9AFE-A3F97376C484}" type="pres">
      <dgm:prSet presAssocID="{B2B085C2-816E-4E5D-BBA8-0E4DDDD43719}" presName="sibSpaceTwo" presStyleCnt="0"/>
      <dgm:spPr/>
    </dgm:pt>
    <dgm:pt modelId="{AD1D0869-654A-4018-A0C3-9C767995F110}" type="pres">
      <dgm:prSet presAssocID="{3F329301-D9AF-41C8-8BC2-067B370810F6}" presName="vertTwo" presStyleCnt="0"/>
      <dgm:spPr/>
    </dgm:pt>
    <dgm:pt modelId="{937C3FB2-27A7-472F-A8CD-753F5291FBFC}" type="pres">
      <dgm:prSet presAssocID="{3F329301-D9AF-41C8-8BC2-067B370810F6}" presName="txTwo" presStyleLbl="node2" presStyleIdx="2" presStyleCnt="3" custLinFactNeighborX="649">
        <dgm:presLayoutVars>
          <dgm:chPref val="3"/>
        </dgm:presLayoutVars>
      </dgm:prSet>
      <dgm:spPr/>
    </dgm:pt>
    <dgm:pt modelId="{E2591DBA-990C-40E8-B29E-5B058606AA84}" type="pres">
      <dgm:prSet presAssocID="{3F329301-D9AF-41C8-8BC2-067B370810F6}" presName="horzTwo" presStyleCnt="0"/>
      <dgm:spPr/>
    </dgm:pt>
  </dgm:ptLst>
  <dgm:cxnLst>
    <dgm:cxn modelId="{6E3AAF16-D11C-465F-BEF1-3C893A93703E}" srcId="{9A62F8D5-E411-4A4B-8B3B-C342C883523C}" destId="{CEC7DD6C-392E-4606-A463-A1BACCFBA5D8}" srcOrd="0" destOrd="0" parTransId="{C173A644-2BB7-42F8-83AA-C3B629F2675E}" sibTransId="{F231E879-8CB8-4742-8224-90581CF36CA2}"/>
    <dgm:cxn modelId="{E4C33C20-220A-418D-B1DA-DB94A36D10E3}" srcId="{CEC7DD6C-392E-4606-A463-A1BACCFBA5D8}" destId="{DA013965-E1A6-4B88-9C43-4AE9458E139B}" srcOrd="0" destOrd="0" parTransId="{BD56C29E-1585-483C-BAAE-9EB158535D80}" sibTransId="{6659798F-F846-4687-ABB4-CCE4DF611F81}"/>
    <dgm:cxn modelId="{AC2C3B36-5799-44ED-B4E7-10DCDC2981DA}" type="presOf" srcId="{3F329301-D9AF-41C8-8BC2-067B370810F6}" destId="{937C3FB2-27A7-472F-A8CD-753F5291FBFC}" srcOrd="0" destOrd="0" presId="urn:microsoft.com/office/officeart/2005/8/layout/hierarchy4"/>
    <dgm:cxn modelId="{245E4C4A-B713-42C2-953B-4C24D65F0DC2}" type="presOf" srcId="{CEC7DD6C-392E-4606-A463-A1BACCFBA5D8}" destId="{0CD18105-FC8F-433A-821D-8872E84B8425}" srcOrd="0" destOrd="0" presId="urn:microsoft.com/office/officeart/2005/8/layout/hierarchy4"/>
    <dgm:cxn modelId="{CDE3A678-99CC-4630-A31D-48A79F6A945F}" type="presOf" srcId="{DA013965-E1A6-4B88-9C43-4AE9458E139B}" destId="{3748DCC4-1DE3-4A3D-95B4-262256CBE564}" srcOrd="0" destOrd="0" presId="urn:microsoft.com/office/officeart/2005/8/layout/hierarchy4"/>
    <dgm:cxn modelId="{58BBD095-88DF-4B5C-9579-90EAACDE5681}" srcId="{CEC7DD6C-392E-4606-A463-A1BACCFBA5D8}" destId="{3F329301-D9AF-41C8-8BC2-067B370810F6}" srcOrd="2" destOrd="0" parTransId="{5B3B5BE8-5E8B-4E0B-9AC9-25B4A63C9702}" sibTransId="{CEA038F8-0357-40D1-8232-C29A30DCE53D}"/>
    <dgm:cxn modelId="{FA65E7A0-6E21-422D-9312-F490FFCB1EDC}" type="presOf" srcId="{9A62F8D5-E411-4A4B-8B3B-C342C883523C}" destId="{5AC050F3-012F-434E-89F7-F1D5FDA51253}" srcOrd="0" destOrd="0" presId="urn:microsoft.com/office/officeart/2005/8/layout/hierarchy4"/>
    <dgm:cxn modelId="{2AD892BC-8E1A-4417-81EB-FA50101E600F}" srcId="{CEC7DD6C-392E-4606-A463-A1BACCFBA5D8}" destId="{55D828A2-C293-43A4-8D5B-7A8DF08160CF}" srcOrd="1" destOrd="0" parTransId="{6EA6BADB-38B0-4130-A095-84B251D902C2}" sibTransId="{B2B085C2-816E-4E5D-BBA8-0E4DDDD43719}"/>
    <dgm:cxn modelId="{292BAED1-D236-4871-BD3B-37F7627EBFF3}" type="presOf" srcId="{55D828A2-C293-43A4-8D5B-7A8DF08160CF}" destId="{EFB55F79-75C9-4C92-8EF2-CD2B3F0B71D5}" srcOrd="0" destOrd="0" presId="urn:microsoft.com/office/officeart/2005/8/layout/hierarchy4"/>
    <dgm:cxn modelId="{6A6D9BCC-FB1D-40BF-9FB5-5116714F6559}" type="presParOf" srcId="{5AC050F3-012F-434E-89F7-F1D5FDA51253}" destId="{B69A5D4E-28D2-4CD9-89B5-45FCE0D2F99D}" srcOrd="0" destOrd="0" presId="urn:microsoft.com/office/officeart/2005/8/layout/hierarchy4"/>
    <dgm:cxn modelId="{E33B104C-CFD5-4E2C-AE0E-F06992EAD1AB}" type="presParOf" srcId="{B69A5D4E-28D2-4CD9-89B5-45FCE0D2F99D}" destId="{0CD18105-FC8F-433A-821D-8872E84B8425}" srcOrd="0" destOrd="0" presId="urn:microsoft.com/office/officeart/2005/8/layout/hierarchy4"/>
    <dgm:cxn modelId="{801493F9-A929-4F43-A5CC-9DECFBF2C08A}" type="presParOf" srcId="{B69A5D4E-28D2-4CD9-89B5-45FCE0D2F99D}" destId="{8CA27C88-2571-45DE-AE12-2D094F4B142C}" srcOrd="1" destOrd="0" presId="urn:microsoft.com/office/officeart/2005/8/layout/hierarchy4"/>
    <dgm:cxn modelId="{56330A80-1928-4E78-BBEF-29D8B6CE5C3F}" type="presParOf" srcId="{B69A5D4E-28D2-4CD9-89B5-45FCE0D2F99D}" destId="{A64F705A-134F-491E-9121-7733CEC4E6E1}" srcOrd="2" destOrd="0" presId="urn:microsoft.com/office/officeart/2005/8/layout/hierarchy4"/>
    <dgm:cxn modelId="{FC4ED5EF-CB45-4A22-A3FC-B3AC6738277B}" type="presParOf" srcId="{A64F705A-134F-491E-9121-7733CEC4E6E1}" destId="{BA65D073-6EDB-41C2-ADE4-E8F7410E0FA8}" srcOrd="0" destOrd="0" presId="urn:microsoft.com/office/officeart/2005/8/layout/hierarchy4"/>
    <dgm:cxn modelId="{E984A533-4AF2-47C9-A987-88253224E210}" type="presParOf" srcId="{BA65D073-6EDB-41C2-ADE4-E8F7410E0FA8}" destId="{3748DCC4-1DE3-4A3D-95B4-262256CBE564}" srcOrd="0" destOrd="0" presId="urn:microsoft.com/office/officeart/2005/8/layout/hierarchy4"/>
    <dgm:cxn modelId="{BE336C80-21D4-494D-BFC7-59D1A0CCAFE5}" type="presParOf" srcId="{BA65D073-6EDB-41C2-ADE4-E8F7410E0FA8}" destId="{8962C484-97C3-40C8-86DB-6BEF017719F2}" srcOrd="1" destOrd="0" presId="urn:microsoft.com/office/officeart/2005/8/layout/hierarchy4"/>
    <dgm:cxn modelId="{B27B5C34-676F-4656-A92F-B399449AACCB}" type="presParOf" srcId="{A64F705A-134F-491E-9121-7733CEC4E6E1}" destId="{F6F4296D-FEB2-43E3-A89A-87A4075445BD}" srcOrd="1" destOrd="0" presId="urn:microsoft.com/office/officeart/2005/8/layout/hierarchy4"/>
    <dgm:cxn modelId="{BE044F67-613A-400B-AA87-8CF23F23CA0B}" type="presParOf" srcId="{A64F705A-134F-491E-9121-7733CEC4E6E1}" destId="{97E2D723-32B0-4017-A1F0-F41C23CED8EC}" srcOrd="2" destOrd="0" presId="urn:microsoft.com/office/officeart/2005/8/layout/hierarchy4"/>
    <dgm:cxn modelId="{DA5EBE87-A605-46F7-B998-2F51BEE3CC87}" type="presParOf" srcId="{97E2D723-32B0-4017-A1F0-F41C23CED8EC}" destId="{EFB55F79-75C9-4C92-8EF2-CD2B3F0B71D5}" srcOrd="0" destOrd="0" presId="urn:microsoft.com/office/officeart/2005/8/layout/hierarchy4"/>
    <dgm:cxn modelId="{C6B3E72C-04DA-4937-A63F-F764B8AE1D5F}" type="presParOf" srcId="{97E2D723-32B0-4017-A1F0-F41C23CED8EC}" destId="{9EBDBD6B-8138-4E01-97C7-75942DB453F7}" srcOrd="1" destOrd="0" presId="urn:microsoft.com/office/officeart/2005/8/layout/hierarchy4"/>
    <dgm:cxn modelId="{8BC14C64-9869-4737-9FE3-C74DB3A6CD42}" type="presParOf" srcId="{A64F705A-134F-491E-9121-7733CEC4E6E1}" destId="{D5AD1A44-1DD3-48F5-9AFE-A3F97376C484}" srcOrd="3" destOrd="0" presId="urn:microsoft.com/office/officeart/2005/8/layout/hierarchy4"/>
    <dgm:cxn modelId="{E8A99594-AECA-4DE5-826D-97372E3456B2}" type="presParOf" srcId="{A64F705A-134F-491E-9121-7733CEC4E6E1}" destId="{AD1D0869-654A-4018-A0C3-9C767995F110}" srcOrd="4" destOrd="0" presId="urn:microsoft.com/office/officeart/2005/8/layout/hierarchy4"/>
    <dgm:cxn modelId="{D3386B54-38E7-4424-8FC4-707F629424D6}" type="presParOf" srcId="{AD1D0869-654A-4018-A0C3-9C767995F110}" destId="{937C3FB2-27A7-472F-A8CD-753F5291FBFC}" srcOrd="0" destOrd="0" presId="urn:microsoft.com/office/officeart/2005/8/layout/hierarchy4"/>
    <dgm:cxn modelId="{4157CD9A-0D1F-4C26-AE47-12FCAD91C267}" type="presParOf" srcId="{AD1D0869-654A-4018-A0C3-9C767995F110}" destId="{E2591DBA-990C-40E8-B29E-5B058606AA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B092A-EE2B-4329-BE0E-C41141D86A7C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E20A258-AB53-4AD5-90BB-FF241419B1DE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noProof="0"/>
            <a:t>Create value from energy open data</a:t>
          </a:r>
        </a:p>
      </dgm:t>
    </dgm:pt>
    <dgm:pt modelId="{F3D4409F-C0DA-4A35-BBEE-730C23E95758}" type="parTrans" cxnId="{B54A0531-D2A6-4D30-A07C-AB79A315F995}">
      <dgm:prSet/>
      <dgm:spPr/>
      <dgm:t>
        <a:bodyPr/>
        <a:lstStyle/>
        <a:p>
          <a:endParaRPr lang="it-IT"/>
        </a:p>
      </dgm:t>
    </dgm:pt>
    <dgm:pt modelId="{C8D1D7B5-9B20-4159-AF67-53A1C53C99CE}" type="sibTrans" cxnId="{B54A0531-D2A6-4D30-A07C-AB79A315F995}">
      <dgm:prSet/>
      <dgm:spPr/>
      <dgm:t>
        <a:bodyPr/>
        <a:lstStyle/>
        <a:p>
          <a:endParaRPr lang="it-IT"/>
        </a:p>
      </dgm:t>
    </dgm:pt>
    <dgm:pt modelId="{C6EDBBA4-22D8-444F-8B17-9A239C452A6D}">
      <dgm:prSet phldrT="[Testo]" custT="1"/>
      <dgm:spPr/>
      <dgm:t>
        <a:bodyPr/>
        <a:lstStyle/>
        <a:p>
          <a:r>
            <a:rPr lang="en-US" sz="1400" noProof="0"/>
            <a:t>Citizens</a:t>
          </a:r>
        </a:p>
      </dgm:t>
    </dgm:pt>
    <dgm:pt modelId="{FC3D2C44-D4DB-45EE-9D3C-7723DCE9C39A}" type="parTrans" cxnId="{E432E8E2-ADBF-403B-BF19-32301F002694}">
      <dgm:prSet/>
      <dgm:spPr/>
      <dgm:t>
        <a:bodyPr/>
        <a:lstStyle/>
        <a:p>
          <a:endParaRPr lang="it-IT"/>
        </a:p>
      </dgm:t>
    </dgm:pt>
    <dgm:pt modelId="{74AC06BD-185E-48EE-BB33-BF71F420E30E}" type="sibTrans" cxnId="{E432E8E2-ADBF-403B-BF19-32301F002694}">
      <dgm:prSet/>
      <dgm:spPr/>
      <dgm:t>
        <a:bodyPr/>
        <a:lstStyle/>
        <a:p>
          <a:endParaRPr lang="it-IT"/>
        </a:p>
      </dgm:t>
    </dgm:pt>
    <dgm:pt modelId="{3502E9B3-F918-43DF-8528-C8B781A15A17}">
      <dgm:prSet phldrT="[Testo]" custT="1"/>
      <dgm:spPr/>
      <dgm:t>
        <a:bodyPr/>
        <a:lstStyle/>
        <a:p>
          <a:pPr>
            <a:spcAft>
              <a:spcPts val="0"/>
            </a:spcAft>
          </a:pPr>
          <a:r>
            <a:rPr lang="en-US" sz="1100" noProof="0"/>
            <a:t>Public Administration</a:t>
          </a:r>
        </a:p>
      </dgm:t>
    </dgm:pt>
    <dgm:pt modelId="{754492D0-553C-4235-A62A-918936D859F6}" type="parTrans" cxnId="{B2803A87-0846-421A-A79A-5EF3673AAE92}">
      <dgm:prSet/>
      <dgm:spPr/>
      <dgm:t>
        <a:bodyPr/>
        <a:lstStyle/>
        <a:p>
          <a:endParaRPr lang="it-IT"/>
        </a:p>
      </dgm:t>
    </dgm:pt>
    <dgm:pt modelId="{C9837242-451D-4B6F-A9B4-68F42580119C}" type="sibTrans" cxnId="{B2803A87-0846-421A-A79A-5EF3673AAE92}">
      <dgm:prSet/>
      <dgm:spPr/>
      <dgm:t>
        <a:bodyPr/>
        <a:lstStyle/>
        <a:p>
          <a:endParaRPr lang="it-IT"/>
        </a:p>
      </dgm:t>
    </dgm:pt>
    <dgm:pt modelId="{071E4604-651D-45EC-AAE6-14C746F825FE}">
      <dgm:prSet phldrT="[Testo]" custT="1"/>
      <dgm:spPr/>
      <dgm:t>
        <a:bodyPr/>
        <a:lstStyle/>
        <a:p>
          <a:r>
            <a:rPr lang="en-US" sz="1200" noProof="0"/>
            <a:t>Energy companies</a:t>
          </a:r>
        </a:p>
      </dgm:t>
    </dgm:pt>
    <dgm:pt modelId="{9C5E3413-3DB7-4A33-B388-E3ABFA9F892D}" type="parTrans" cxnId="{772F3C0A-0F7A-4D82-A6EC-EF0DD59720CA}">
      <dgm:prSet/>
      <dgm:spPr/>
      <dgm:t>
        <a:bodyPr/>
        <a:lstStyle/>
        <a:p>
          <a:endParaRPr lang="it-IT"/>
        </a:p>
      </dgm:t>
    </dgm:pt>
    <dgm:pt modelId="{6C2DA432-6925-4A91-B53A-B06542335370}" type="sibTrans" cxnId="{772F3C0A-0F7A-4D82-A6EC-EF0DD59720CA}">
      <dgm:prSet/>
      <dgm:spPr/>
      <dgm:t>
        <a:bodyPr/>
        <a:lstStyle/>
        <a:p>
          <a:endParaRPr lang="it-IT"/>
        </a:p>
      </dgm:t>
    </dgm:pt>
    <dgm:pt modelId="{0DBDBB0D-51DF-4B90-81C0-82AEE85D997D}">
      <dgm:prSet phldrT="[Testo]" custT="1"/>
      <dgm:spPr/>
      <dgm:t>
        <a:bodyPr/>
        <a:lstStyle/>
        <a:p>
          <a:r>
            <a:rPr lang="en-US" sz="1200" noProof="0"/>
            <a:t>Estate agents</a:t>
          </a:r>
        </a:p>
      </dgm:t>
    </dgm:pt>
    <dgm:pt modelId="{F6356164-D81E-4C35-B691-B30F275724A9}" type="parTrans" cxnId="{E167FA60-0925-4305-BA6B-6F79A4DE28FC}">
      <dgm:prSet/>
      <dgm:spPr/>
      <dgm:t>
        <a:bodyPr/>
        <a:lstStyle/>
        <a:p>
          <a:endParaRPr lang="it-IT"/>
        </a:p>
      </dgm:t>
    </dgm:pt>
    <dgm:pt modelId="{9AF06407-9C8A-4A14-8348-838CC5C24AA5}" type="sibTrans" cxnId="{E167FA60-0925-4305-BA6B-6F79A4DE28FC}">
      <dgm:prSet/>
      <dgm:spPr/>
      <dgm:t>
        <a:bodyPr/>
        <a:lstStyle/>
        <a:p>
          <a:endParaRPr lang="it-IT"/>
        </a:p>
      </dgm:t>
    </dgm:pt>
    <dgm:pt modelId="{4E20344A-F8DD-45D9-B105-C3E566916E60}" type="pres">
      <dgm:prSet presAssocID="{8C4B092A-EE2B-4329-BE0E-C41141D86A7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1C69D0-4B70-40E8-896F-5DE3C55BDA08}" type="pres">
      <dgm:prSet presAssocID="{3E20A258-AB53-4AD5-90BB-FF241419B1DE}" presName="centerShape" presStyleLbl="node0" presStyleIdx="0" presStyleCnt="1" custScaleX="125033" custScaleY="119481"/>
      <dgm:spPr/>
    </dgm:pt>
    <dgm:pt modelId="{B915F425-1848-4FA6-AB53-DB1C78588111}" type="pres">
      <dgm:prSet presAssocID="{FC3D2C44-D4DB-45EE-9D3C-7723DCE9C39A}" presName="parTrans" presStyleLbl="sibTrans2D1" presStyleIdx="0" presStyleCnt="4"/>
      <dgm:spPr/>
    </dgm:pt>
    <dgm:pt modelId="{A8EF0494-C87C-43B4-8A28-FA2FCD6371F9}" type="pres">
      <dgm:prSet presAssocID="{FC3D2C44-D4DB-45EE-9D3C-7723DCE9C39A}" presName="connectorText" presStyleLbl="sibTrans2D1" presStyleIdx="0" presStyleCnt="4"/>
      <dgm:spPr/>
    </dgm:pt>
    <dgm:pt modelId="{6A53D9D9-6DEB-437A-AC78-05C54A2BCAFE}" type="pres">
      <dgm:prSet presAssocID="{C6EDBBA4-22D8-444F-8B17-9A239C452A6D}" presName="node" presStyleLbl="node1" presStyleIdx="0" presStyleCnt="4" custRadScaleRad="101704" custRadScaleInc="2697">
        <dgm:presLayoutVars>
          <dgm:bulletEnabled val="1"/>
        </dgm:presLayoutVars>
      </dgm:prSet>
      <dgm:spPr/>
    </dgm:pt>
    <dgm:pt modelId="{0F06AD86-B351-4483-A20F-DFA35C0A1C12}" type="pres">
      <dgm:prSet presAssocID="{754492D0-553C-4235-A62A-918936D859F6}" presName="parTrans" presStyleLbl="sibTrans2D1" presStyleIdx="1" presStyleCnt="4"/>
      <dgm:spPr/>
    </dgm:pt>
    <dgm:pt modelId="{D054AFC0-AEEE-4684-BFBC-FB4221E007F0}" type="pres">
      <dgm:prSet presAssocID="{754492D0-553C-4235-A62A-918936D859F6}" presName="connectorText" presStyleLbl="sibTrans2D1" presStyleIdx="1" presStyleCnt="4"/>
      <dgm:spPr/>
    </dgm:pt>
    <dgm:pt modelId="{E42B5C12-6DFA-4414-A66E-A4B177CF7E3A}" type="pres">
      <dgm:prSet presAssocID="{3502E9B3-F918-43DF-8528-C8B781A15A17}" presName="node" presStyleLbl="node1" presStyleIdx="1" presStyleCnt="4" custScaleX="99082" custScaleY="103489" custRadScaleRad="100378" custRadScaleInc="4873">
        <dgm:presLayoutVars>
          <dgm:bulletEnabled val="1"/>
        </dgm:presLayoutVars>
      </dgm:prSet>
      <dgm:spPr/>
    </dgm:pt>
    <dgm:pt modelId="{B9D9E030-44C9-415B-9A9E-D913AB2E8A84}" type="pres">
      <dgm:prSet presAssocID="{9C5E3413-3DB7-4A33-B388-E3ABFA9F892D}" presName="parTrans" presStyleLbl="sibTrans2D1" presStyleIdx="2" presStyleCnt="4"/>
      <dgm:spPr/>
    </dgm:pt>
    <dgm:pt modelId="{B1AD4A99-007D-43A8-AFCE-81283A94879B}" type="pres">
      <dgm:prSet presAssocID="{9C5E3413-3DB7-4A33-B388-E3ABFA9F892D}" presName="connectorText" presStyleLbl="sibTrans2D1" presStyleIdx="2" presStyleCnt="4"/>
      <dgm:spPr/>
    </dgm:pt>
    <dgm:pt modelId="{FE27464C-22AE-46EA-BD2D-FB173F04A874}" type="pres">
      <dgm:prSet presAssocID="{071E4604-651D-45EC-AAE6-14C746F825FE}" presName="node" presStyleLbl="node1" presStyleIdx="2" presStyleCnt="4" custScaleX="106892">
        <dgm:presLayoutVars>
          <dgm:bulletEnabled val="1"/>
        </dgm:presLayoutVars>
      </dgm:prSet>
      <dgm:spPr/>
    </dgm:pt>
    <dgm:pt modelId="{DCE7DA1D-36C0-411A-9FA2-01CB0663A18D}" type="pres">
      <dgm:prSet presAssocID="{F6356164-D81E-4C35-B691-B30F275724A9}" presName="parTrans" presStyleLbl="sibTrans2D1" presStyleIdx="3" presStyleCnt="4"/>
      <dgm:spPr/>
    </dgm:pt>
    <dgm:pt modelId="{DF5B4F18-1F6E-4507-89BF-E73AFCEBDC3D}" type="pres">
      <dgm:prSet presAssocID="{F6356164-D81E-4C35-B691-B30F275724A9}" presName="connectorText" presStyleLbl="sibTrans2D1" presStyleIdx="3" presStyleCnt="4"/>
      <dgm:spPr/>
    </dgm:pt>
    <dgm:pt modelId="{5C92A0E5-951E-4404-88A6-56A0CEE96F9D}" type="pres">
      <dgm:prSet presAssocID="{0DBDBB0D-51DF-4B90-81C0-82AEE85D997D}" presName="node" presStyleLbl="node1" presStyleIdx="3" presStyleCnt="4">
        <dgm:presLayoutVars>
          <dgm:bulletEnabled val="1"/>
        </dgm:presLayoutVars>
      </dgm:prSet>
      <dgm:spPr/>
    </dgm:pt>
  </dgm:ptLst>
  <dgm:cxnLst>
    <dgm:cxn modelId="{4F8D6B09-6FDB-4A84-940A-4394FB802138}" type="presOf" srcId="{3E20A258-AB53-4AD5-90BB-FF241419B1DE}" destId="{FC1C69D0-4B70-40E8-896F-5DE3C55BDA08}" srcOrd="0" destOrd="0" presId="urn:microsoft.com/office/officeart/2005/8/layout/radial5"/>
    <dgm:cxn modelId="{772F3C0A-0F7A-4D82-A6EC-EF0DD59720CA}" srcId="{3E20A258-AB53-4AD5-90BB-FF241419B1DE}" destId="{071E4604-651D-45EC-AAE6-14C746F825FE}" srcOrd="2" destOrd="0" parTransId="{9C5E3413-3DB7-4A33-B388-E3ABFA9F892D}" sibTransId="{6C2DA432-6925-4A91-B53A-B06542335370}"/>
    <dgm:cxn modelId="{0F74E22E-F78C-4D3B-A3D3-78B0F805A87E}" type="presOf" srcId="{F6356164-D81E-4C35-B691-B30F275724A9}" destId="{DCE7DA1D-36C0-411A-9FA2-01CB0663A18D}" srcOrd="0" destOrd="0" presId="urn:microsoft.com/office/officeart/2005/8/layout/radial5"/>
    <dgm:cxn modelId="{B54A0531-D2A6-4D30-A07C-AB79A315F995}" srcId="{8C4B092A-EE2B-4329-BE0E-C41141D86A7C}" destId="{3E20A258-AB53-4AD5-90BB-FF241419B1DE}" srcOrd="0" destOrd="0" parTransId="{F3D4409F-C0DA-4A35-BBEE-730C23E95758}" sibTransId="{C8D1D7B5-9B20-4159-AF67-53A1C53C99CE}"/>
    <dgm:cxn modelId="{EF341733-5A7C-429B-B319-391176CE133A}" type="presOf" srcId="{8C4B092A-EE2B-4329-BE0E-C41141D86A7C}" destId="{4E20344A-F8DD-45D9-B105-C3E566916E60}" srcOrd="0" destOrd="0" presId="urn:microsoft.com/office/officeart/2005/8/layout/radial5"/>
    <dgm:cxn modelId="{E167FA60-0925-4305-BA6B-6F79A4DE28FC}" srcId="{3E20A258-AB53-4AD5-90BB-FF241419B1DE}" destId="{0DBDBB0D-51DF-4B90-81C0-82AEE85D997D}" srcOrd="3" destOrd="0" parTransId="{F6356164-D81E-4C35-B691-B30F275724A9}" sibTransId="{9AF06407-9C8A-4A14-8348-838CC5C24AA5}"/>
    <dgm:cxn modelId="{AB749546-F9F5-4532-8A0C-10C2A8983CB6}" type="presOf" srcId="{C6EDBBA4-22D8-444F-8B17-9A239C452A6D}" destId="{6A53D9D9-6DEB-437A-AC78-05C54A2BCAFE}" srcOrd="0" destOrd="0" presId="urn:microsoft.com/office/officeart/2005/8/layout/radial5"/>
    <dgm:cxn modelId="{FCD73475-E0DB-4655-B3B0-462DDC1334E2}" type="presOf" srcId="{754492D0-553C-4235-A62A-918936D859F6}" destId="{D054AFC0-AEEE-4684-BFBC-FB4221E007F0}" srcOrd="1" destOrd="0" presId="urn:microsoft.com/office/officeart/2005/8/layout/radial5"/>
    <dgm:cxn modelId="{B2803A87-0846-421A-A79A-5EF3673AAE92}" srcId="{3E20A258-AB53-4AD5-90BB-FF241419B1DE}" destId="{3502E9B3-F918-43DF-8528-C8B781A15A17}" srcOrd="1" destOrd="0" parTransId="{754492D0-553C-4235-A62A-918936D859F6}" sibTransId="{C9837242-451D-4B6F-A9B4-68F42580119C}"/>
    <dgm:cxn modelId="{46E02388-B916-4A13-92CB-99582FEE59AC}" type="presOf" srcId="{F6356164-D81E-4C35-B691-B30F275724A9}" destId="{DF5B4F18-1F6E-4507-89BF-E73AFCEBDC3D}" srcOrd="1" destOrd="0" presId="urn:microsoft.com/office/officeart/2005/8/layout/radial5"/>
    <dgm:cxn modelId="{3735058D-91F9-443D-AF08-0400107CD880}" type="presOf" srcId="{071E4604-651D-45EC-AAE6-14C746F825FE}" destId="{FE27464C-22AE-46EA-BD2D-FB173F04A874}" srcOrd="0" destOrd="0" presId="urn:microsoft.com/office/officeart/2005/8/layout/radial5"/>
    <dgm:cxn modelId="{90CB4F90-0EC4-45E0-BD6B-54ACA0DFF6E7}" type="presOf" srcId="{9C5E3413-3DB7-4A33-B388-E3ABFA9F892D}" destId="{B1AD4A99-007D-43A8-AFCE-81283A94879B}" srcOrd="1" destOrd="0" presId="urn:microsoft.com/office/officeart/2005/8/layout/radial5"/>
    <dgm:cxn modelId="{7D985893-8CA5-4808-9E00-0CE3F4F66F13}" type="presOf" srcId="{9C5E3413-3DB7-4A33-B388-E3ABFA9F892D}" destId="{B9D9E030-44C9-415B-9A9E-D913AB2E8A84}" srcOrd="0" destOrd="0" presId="urn:microsoft.com/office/officeart/2005/8/layout/radial5"/>
    <dgm:cxn modelId="{BAF8B5B3-6364-40C7-A6BD-BC0D36160109}" type="presOf" srcId="{FC3D2C44-D4DB-45EE-9D3C-7723DCE9C39A}" destId="{B915F425-1848-4FA6-AB53-DB1C78588111}" srcOrd="0" destOrd="0" presId="urn:microsoft.com/office/officeart/2005/8/layout/radial5"/>
    <dgm:cxn modelId="{39AC6BC9-F655-4807-B0F4-406D2038093D}" type="presOf" srcId="{3502E9B3-F918-43DF-8528-C8B781A15A17}" destId="{E42B5C12-6DFA-4414-A66E-A4B177CF7E3A}" srcOrd="0" destOrd="0" presId="urn:microsoft.com/office/officeart/2005/8/layout/radial5"/>
    <dgm:cxn modelId="{E432E8E2-ADBF-403B-BF19-32301F002694}" srcId="{3E20A258-AB53-4AD5-90BB-FF241419B1DE}" destId="{C6EDBBA4-22D8-444F-8B17-9A239C452A6D}" srcOrd="0" destOrd="0" parTransId="{FC3D2C44-D4DB-45EE-9D3C-7723DCE9C39A}" sibTransId="{74AC06BD-185E-48EE-BB33-BF71F420E30E}"/>
    <dgm:cxn modelId="{F853DEE3-76C6-4DF3-9545-83CEEAC3C066}" type="presOf" srcId="{754492D0-553C-4235-A62A-918936D859F6}" destId="{0F06AD86-B351-4483-A20F-DFA35C0A1C12}" srcOrd="0" destOrd="0" presId="urn:microsoft.com/office/officeart/2005/8/layout/radial5"/>
    <dgm:cxn modelId="{BAD03AEA-E43E-4DC4-89AB-6C51A2A9534F}" type="presOf" srcId="{FC3D2C44-D4DB-45EE-9D3C-7723DCE9C39A}" destId="{A8EF0494-C87C-43B4-8A28-FA2FCD6371F9}" srcOrd="1" destOrd="0" presId="urn:microsoft.com/office/officeart/2005/8/layout/radial5"/>
    <dgm:cxn modelId="{6F0F96EF-BEA8-4993-BA7E-B7CD8C234D88}" type="presOf" srcId="{0DBDBB0D-51DF-4B90-81C0-82AEE85D997D}" destId="{5C92A0E5-951E-4404-88A6-56A0CEE96F9D}" srcOrd="0" destOrd="0" presId="urn:microsoft.com/office/officeart/2005/8/layout/radial5"/>
    <dgm:cxn modelId="{7E33B1C6-8CE4-465E-920A-EFCF9CE61690}" type="presParOf" srcId="{4E20344A-F8DD-45D9-B105-C3E566916E60}" destId="{FC1C69D0-4B70-40E8-896F-5DE3C55BDA08}" srcOrd="0" destOrd="0" presId="urn:microsoft.com/office/officeart/2005/8/layout/radial5"/>
    <dgm:cxn modelId="{CCB98CB2-A59F-4E80-8AF4-D11325A18674}" type="presParOf" srcId="{4E20344A-F8DD-45D9-B105-C3E566916E60}" destId="{B915F425-1848-4FA6-AB53-DB1C78588111}" srcOrd="1" destOrd="0" presId="urn:microsoft.com/office/officeart/2005/8/layout/radial5"/>
    <dgm:cxn modelId="{EAFAFB74-2F88-4A0D-87F8-FF143444E3F9}" type="presParOf" srcId="{B915F425-1848-4FA6-AB53-DB1C78588111}" destId="{A8EF0494-C87C-43B4-8A28-FA2FCD6371F9}" srcOrd="0" destOrd="0" presId="urn:microsoft.com/office/officeart/2005/8/layout/radial5"/>
    <dgm:cxn modelId="{9A6C5DD0-D2BF-4FB0-8CD1-36FDDA430093}" type="presParOf" srcId="{4E20344A-F8DD-45D9-B105-C3E566916E60}" destId="{6A53D9D9-6DEB-437A-AC78-05C54A2BCAFE}" srcOrd="2" destOrd="0" presId="urn:microsoft.com/office/officeart/2005/8/layout/radial5"/>
    <dgm:cxn modelId="{B415FA4F-9433-480B-A252-B19818216FD2}" type="presParOf" srcId="{4E20344A-F8DD-45D9-B105-C3E566916E60}" destId="{0F06AD86-B351-4483-A20F-DFA35C0A1C12}" srcOrd="3" destOrd="0" presId="urn:microsoft.com/office/officeart/2005/8/layout/radial5"/>
    <dgm:cxn modelId="{E339588F-06D8-4A9A-A46C-D1EF3EFD4912}" type="presParOf" srcId="{0F06AD86-B351-4483-A20F-DFA35C0A1C12}" destId="{D054AFC0-AEEE-4684-BFBC-FB4221E007F0}" srcOrd="0" destOrd="0" presId="urn:microsoft.com/office/officeart/2005/8/layout/radial5"/>
    <dgm:cxn modelId="{790D6FC7-31D0-4D7D-9970-77AA9884DC15}" type="presParOf" srcId="{4E20344A-F8DD-45D9-B105-C3E566916E60}" destId="{E42B5C12-6DFA-4414-A66E-A4B177CF7E3A}" srcOrd="4" destOrd="0" presId="urn:microsoft.com/office/officeart/2005/8/layout/radial5"/>
    <dgm:cxn modelId="{6EBE1408-DC81-481E-90E8-242E37681CFD}" type="presParOf" srcId="{4E20344A-F8DD-45D9-B105-C3E566916E60}" destId="{B9D9E030-44C9-415B-9A9E-D913AB2E8A84}" srcOrd="5" destOrd="0" presId="urn:microsoft.com/office/officeart/2005/8/layout/radial5"/>
    <dgm:cxn modelId="{1AB19D44-8293-493E-933B-2F27A8BD75B4}" type="presParOf" srcId="{B9D9E030-44C9-415B-9A9E-D913AB2E8A84}" destId="{B1AD4A99-007D-43A8-AFCE-81283A94879B}" srcOrd="0" destOrd="0" presId="urn:microsoft.com/office/officeart/2005/8/layout/radial5"/>
    <dgm:cxn modelId="{C9202E0B-0FF3-4280-ACD6-BA9A0E959C1B}" type="presParOf" srcId="{4E20344A-F8DD-45D9-B105-C3E566916E60}" destId="{FE27464C-22AE-46EA-BD2D-FB173F04A874}" srcOrd="6" destOrd="0" presId="urn:microsoft.com/office/officeart/2005/8/layout/radial5"/>
    <dgm:cxn modelId="{805E9B6E-2A0F-4EA3-984E-CE1CC73DFD2D}" type="presParOf" srcId="{4E20344A-F8DD-45D9-B105-C3E566916E60}" destId="{DCE7DA1D-36C0-411A-9FA2-01CB0663A18D}" srcOrd="7" destOrd="0" presId="urn:microsoft.com/office/officeart/2005/8/layout/radial5"/>
    <dgm:cxn modelId="{5EBD7D45-BFC3-44B9-AAE4-698FB9784524}" type="presParOf" srcId="{DCE7DA1D-36C0-411A-9FA2-01CB0663A18D}" destId="{DF5B4F18-1F6E-4507-89BF-E73AFCEBDC3D}" srcOrd="0" destOrd="0" presId="urn:microsoft.com/office/officeart/2005/8/layout/radial5"/>
    <dgm:cxn modelId="{9B2E2FE6-F483-4FA6-ACF8-05B1181435FA}" type="presParOf" srcId="{4E20344A-F8DD-45D9-B105-C3E566916E60}" destId="{5C92A0E5-951E-4404-88A6-56A0CEE96F9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EAED0-D3CC-485D-AA3B-0E4BD622DED1}" type="doc">
      <dgm:prSet loTypeId="urn:microsoft.com/office/officeart/2005/8/layout/pList2" loCatId="list" qsTypeId="urn:microsoft.com/office/officeart/2005/8/quickstyle/simple1" qsCatId="simple" csTypeId="urn:microsoft.com/office/officeart/2005/8/colors/accent4_1" csCatId="accent4" phldr="1"/>
      <dgm:spPr/>
    </dgm:pt>
    <dgm:pt modelId="{EC93B5E0-12E2-41ED-B9C9-FD54BE34456B}">
      <dgm:prSet phldrT="[Testo]" custT="1"/>
      <dgm:spPr/>
      <dgm:t>
        <a:bodyPr/>
        <a:lstStyle/>
        <a:p>
          <a:r>
            <a:rPr lang="en-US" sz="1300" noProof="0" dirty="0"/>
            <a:t>Energy analysis of the building</a:t>
          </a:r>
        </a:p>
        <a:p>
          <a:r>
            <a:rPr lang="en-US" sz="1300" noProof="0" dirty="0"/>
            <a:t>Walling and window </a:t>
          </a:r>
          <a:r>
            <a:rPr lang="en-US" sz="1300" u="none" noProof="0" dirty="0"/>
            <a:t>characteristics</a:t>
          </a:r>
        </a:p>
        <a:p>
          <a:r>
            <a:rPr lang="en-US" sz="1300" noProof="0" dirty="0"/>
            <a:t>Geometric features of the building</a:t>
          </a:r>
        </a:p>
        <a:p>
          <a:r>
            <a:rPr lang="en-US" sz="1300" noProof="0" dirty="0"/>
            <a:t>Hot water production</a:t>
          </a:r>
        </a:p>
        <a:p>
          <a:r>
            <a:rPr lang="en-US" sz="1300" noProof="0" dirty="0"/>
            <a:t>Environment cooling and heating</a:t>
          </a:r>
        </a:p>
        <a:p>
          <a:r>
            <a:rPr lang="en-US" sz="1300" noProof="0" dirty="0"/>
            <a:t>Type of plant</a:t>
          </a:r>
        </a:p>
        <a:p>
          <a:r>
            <a:rPr lang="en-US" sz="1300" noProof="0" dirty="0"/>
            <a:t>Renewable-energy production systems</a:t>
          </a:r>
        </a:p>
      </dgm:t>
    </dgm:pt>
    <dgm:pt modelId="{3C65E37B-2CF6-4A52-B6B7-C6B976815C65}" type="parTrans" cxnId="{F401D9EB-CC8D-42A5-BFC8-C4659E76BDBA}">
      <dgm:prSet/>
      <dgm:spPr/>
      <dgm:t>
        <a:bodyPr/>
        <a:lstStyle/>
        <a:p>
          <a:endParaRPr lang="it-IT"/>
        </a:p>
      </dgm:t>
    </dgm:pt>
    <dgm:pt modelId="{DC9A22DA-EF55-42DA-BD37-7C61E654738F}" type="sibTrans" cxnId="{F401D9EB-CC8D-42A5-BFC8-C4659E76BDBA}">
      <dgm:prSet/>
      <dgm:spPr/>
      <dgm:t>
        <a:bodyPr/>
        <a:lstStyle/>
        <a:p>
          <a:endParaRPr lang="it-IT"/>
        </a:p>
      </dgm:t>
    </dgm:pt>
    <dgm:pt modelId="{A544C818-5699-4F86-BA2A-99413F3EE1DA}">
      <dgm:prSet phldrT="[Testo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Energy certificate officer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Qualified technicians granting APE certificates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of specific software (this information is not available in open data)</a:t>
          </a:r>
        </a:p>
      </dgm:t>
    </dgm:pt>
    <dgm:pt modelId="{BBF15E60-1920-4BB0-A45E-F5AB4DDB4286}" type="parTrans" cxnId="{96D0128F-BAF6-4FC7-B1FD-D8B22A70B01C}">
      <dgm:prSet/>
      <dgm:spPr/>
      <dgm:t>
        <a:bodyPr/>
        <a:lstStyle/>
        <a:p>
          <a:endParaRPr lang="it-IT"/>
        </a:p>
      </dgm:t>
    </dgm:pt>
    <dgm:pt modelId="{B986EA0C-C5D8-4000-885D-C31E76B6D32E}" type="sibTrans" cxnId="{96D0128F-BAF6-4FC7-B1FD-D8B22A70B01C}">
      <dgm:prSet/>
      <dgm:spPr/>
      <dgm:t>
        <a:bodyPr/>
        <a:lstStyle/>
        <a:p>
          <a:endParaRPr lang="it-IT"/>
        </a:p>
      </dgm:t>
    </dgm:pt>
    <dgm:pt modelId="{1FCD4938-35B9-411E-85B4-616282EF7741}">
      <dgm:prSet phldrT="[Testo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Building purchases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Lease agreements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Interventions to improve the building energy efficiency</a:t>
          </a:r>
        </a:p>
      </dgm:t>
    </dgm:pt>
    <dgm:pt modelId="{B752E35F-140F-43DC-B878-9CB9C4E4359C}" type="parTrans" cxnId="{EBAD3DA0-360B-4004-A6AF-ABE90307004F}">
      <dgm:prSet/>
      <dgm:spPr/>
      <dgm:t>
        <a:bodyPr/>
        <a:lstStyle/>
        <a:p>
          <a:endParaRPr lang="it-IT"/>
        </a:p>
      </dgm:t>
    </dgm:pt>
    <dgm:pt modelId="{E350E209-7D63-4255-96BF-76FB3A4B7EAD}" type="sibTrans" cxnId="{EBAD3DA0-360B-4004-A6AF-ABE90307004F}">
      <dgm:prSet/>
      <dgm:spPr/>
      <dgm:t>
        <a:bodyPr/>
        <a:lstStyle/>
        <a:p>
          <a:endParaRPr lang="it-IT"/>
        </a:p>
      </dgm:t>
    </dgm:pt>
    <dgm:pt modelId="{440A2FCE-31AF-444C-A7E4-0FCF44E9AA64}" type="pres">
      <dgm:prSet presAssocID="{3F8EAED0-D3CC-485D-AA3B-0E4BD622DED1}" presName="Name0" presStyleCnt="0">
        <dgm:presLayoutVars>
          <dgm:dir/>
          <dgm:resizeHandles val="exact"/>
        </dgm:presLayoutVars>
      </dgm:prSet>
      <dgm:spPr/>
    </dgm:pt>
    <dgm:pt modelId="{181F69D9-95BA-47F8-9296-5485F180DA65}" type="pres">
      <dgm:prSet presAssocID="{3F8EAED0-D3CC-485D-AA3B-0E4BD622DED1}" presName="bkgdShp" presStyleLbl="alignAccFollowNode1" presStyleIdx="0" presStyleCnt="1" custAng="0" custScaleY="83546" custLinFactNeighborX="969" custLinFactNeighborY="-2630"/>
      <dgm:spPr/>
    </dgm:pt>
    <dgm:pt modelId="{214DAE5E-14C5-4905-8DAE-4CE15182BD42}" type="pres">
      <dgm:prSet presAssocID="{3F8EAED0-D3CC-485D-AA3B-0E4BD622DED1}" presName="linComp" presStyleCnt="0"/>
      <dgm:spPr/>
    </dgm:pt>
    <dgm:pt modelId="{85D3CE1D-9006-4C06-BD48-4DEEB9FCF05C}" type="pres">
      <dgm:prSet presAssocID="{EC93B5E0-12E2-41ED-B9C9-FD54BE34456B}" presName="compNode" presStyleCnt="0"/>
      <dgm:spPr/>
    </dgm:pt>
    <dgm:pt modelId="{A7382828-86D8-43E3-B3DF-3D2B1FFD0722}" type="pres">
      <dgm:prSet presAssocID="{EC93B5E0-12E2-41ED-B9C9-FD54BE34456B}" presName="node" presStyleLbl="node1" presStyleIdx="0" presStyleCnt="3" custScaleX="121990" custLinFactNeighborX="-281" custLinFactNeighborY="-6711">
        <dgm:presLayoutVars>
          <dgm:bulletEnabled val="1"/>
        </dgm:presLayoutVars>
      </dgm:prSet>
      <dgm:spPr/>
    </dgm:pt>
    <dgm:pt modelId="{EFB706AA-5869-4989-BD08-6BB8B93E4F2E}" type="pres">
      <dgm:prSet presAssocID="{EC93B5E0-12E2-41ED-B9C9-FD54BE34456B}" presName="invisiNode" presStyleLbl="node1" presStyleIdx="0" presStyleCnt="3"/>
      <dgm:spPr/>
    </dgm:pt>
    <dgm:pt modelId="{DFDBECD2-2978-4C25-892D-EDCF9AD38F7B}" type="pres">
      <dgm:prSet presAssocID="{EC93B5E0-12E2-41ED-B9C9-FD54BE34456B}" presName="imagNode" presStyleLbl="fgImgPlace1" presStyleIdx="0" presStyleCnt="3" custLinFactNeighborX="-849" custLinFactNeighborY="-19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Città"/>
        </a:ext>
      </dgm:extLst>
    </dgm:pt>
    <dgm:pt modelId="{55E3CE4E-929B-4123-BDB2-43F79DC37BF0}" type="pres">
      <dgm:prSet presAssocID="{DC9A22DA-EF55-42DA-BD37-7C61E654738F}" presName="sibTrans" presStyleLbl="sibTrans2D1" presStyleIdx="0" presStyleCnt="0"/>
      <dgm:spPr/>
    </dgm:pt>
    <dgm:pt modelId="{DC37DD07-0A70-475C-B9DD-EA3DAE764C62}" type="pres">
      <dgm:prSet presAssocID="{A544C818-5699-4F86-BA2A-99413F3EE1DA}" presName="compNode" presStyleCnt="0"/>
      <dgm:spPr/>
    </dgm:pt>
    <dgm:pt modelId="{AE7EBF49-F37B-42C8-B264-EC8E04D4EC74}" type="pres">
      <dgm:prSet presAssocID="{A544C818-5699-4F86-BA2A-99413F3EE1DA}" presName="node" presStyleLbl="node1" presStyleIdx="1" presStyleCnt="3" custScaleX="115467" custLinFactNeighborX="-854" custLinFactNeighborY="-6712">
        <dgm:presLayoutVars>
          <dgm:bulletEnabled val="1"/>
        </dgm:presLayoutVars>
      </dgm:prSet>
      <dgm:spPr/>
    </dgm:pt>
    <dgm:pt modelId="{B2DAA284-F8BD-44E0-BE37-8506BB680BC2}" type="pres">
      <dgm:prSet presAssocID="{A544C818-5699-4F86-BA2A-99413F3EE1DA}" presName="invisiNode" presStyleLbl="node1" presStyleIdx="1" presStyleCnt="3"/>
      <dgm:spPr/>
    </dgm:pt>
    <dgm:pt modelId="{B5449FA2-8FA9-403D-93FC-0911E4DF9AC5}" type="pres">
      <dgm:prSet presAssocID="{A544C818-5699-4F86-BA2A-99413F3EE1DA}" presName="imagNode" presStyleLbl="fgImgPlac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497AA537-C619-4C05-8A14-92F14273790A}" type="pres">
      <dgm:prSet presAssocID="{B986EA0C-C5D8-4000-885D-C31E76B6D32E}" presName="sibTrans" presStyleLbl="sibTrans2D1" presStyleIdx="0" presStyleCnt="0"/>
      <dgm:spPr/>
    </dgm:pt>
    <dgm:pt modelId="{EAE69E61-73D5-4FEC-BDC9-43EF9697086C}" type="pres">
      <dgm:prSet presAssocID="{1FCD4938-35B9-411E-85B4-616282EF7741}" presName="compNode" presStyleCnt="0"/>
      <dgm:spPr/>
    </dgm:pt>
    <dgm:pt modelId="{C03ADA1C-4E6D-488E-ACAE-6A3DF396BBC3}" type="pres">
      <dgm:prSet presAssocID="{1FCD4938-35B9-411E-85B4-616282EF7741}" presName="node" presStyleLbl="node1" presStyleIdx="2" presStyleCnt="3" custScaleX="116581" custLinFactNeighborX="-276" custLinFactNeighborY="-6696">
        <dgm:presLayoutVars>
          <dgm:bulletEnabled val="1"/>
        </dgm:presLayoutVars>
      </dgm:prSet>
      <dgm:spPr/>
    </dgm:pt>
    <dgm:pt modelId="{2DCD6988-3D4A-41EA-A070-8A06F283DC1F}" type="pres">
      <dgm:prSet presAssocID="{1FCD4938-35B9-411E-85B4-616282EF7741}" presName="invisiNode" presStyleLbl="node1" presStyleIdx="2" presStyleCnt="3"/>
      <dgm:spPr/>
    </dgm:pt>
    <dgm:pt modelId="{1C2B84D3-053A-47A0-99C5-79E9CB31E188}" type="pres">
      <dgm:prSet presAssocID="{1FCD4938-35B9-411E-85B4-616282EF7741}" presName="imagNode" presStyleLbl="fgImgPlace1" presStyleIdx="2" presStyleCnt="3" custLinFactNeighborX="1277" custLinFactNeighborY="889"/>
      <dgm:spPr>
        <a:xfrm>
          <a:off x="5753342" y="315730"/>
          <a:ext cx="2060966" cy="1655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0CE29217-7490-4C73-854C-01EB0A09D786}" type="presOf" srcId="{DC9A22DA-EF55-42DA-BD37-7C61E654738F}" destId="{55E3CE4E-929B-4123-BDB2-43F79DC37BF0}" srcOrd="0" destOrd="0" presId="urn:microsoft.com/office/officeart/2005/8/layout/pList2"/>
    <dgm:cxn modelId="{A07D051A-A747-40AE-9B68-08D85149F18A}" type="presOf" srcId="{3F8EAED0-D3CC-485D-AA3B-0E4BD622DED1}" destId="{440A2FCE-31AF-444C-A7E4-0FCF44E9AA64}" srcOrd="0" destOrd="0" presId="urn:microsoft.com/office/officeart/2005/8/layout/pList2"/>
    <dgm:cxn modelId="{E0458E54-2649-4E20-B7A2-7167F34BF8F3}" type="presOf" srcId="{EC93B5E0-12E2-41ED-B9C9-FD54BE34456B}" destId="{A7382828-86D8-43E3-B3DF-3D2B1FFD0722}" srcOrd="0" destOrd="0" presId="urn:microsoft.com/office/officeart/2005/8/layout/pList2"/>
    <dgm:cxn modelId="{5B0BA177-0BC8-4BF1-8DA0-71F1A250AC9B}" type="presOf" srcId="{B986EA0C-C5D8-4000-885D-C31E76B6D32E}" destId="{497AA537-C619-4C05-8A14-92F14273790A}" srcOrd="0" destOrd="0" presId="urn:microsoft.com/office/officeart/2005/8/layout/pList2"/>
    <dgm:cxn modelId="{DE57645A-1D56-4EEB-9EB3-525FF7D6F1DA}" type="presOf" srcId="{1FCD4938-35B9-411E-85B4-616282EF7741}" destId="{C03ADA1C-4E6D-488E-ACAE-6A3DF396BBC3}" srcOrd="0" destOrd="0" presId="urn:microsoft.com/office/officeart/2005/8/layout/pList2"/>
    <dgm:cxn modelId="{96D0128F-BAF6-4FC7-B1FD-D8B22A70B01C}" srcId="{3F8EAED0-D3CC-485D-AA3B-0E4BD622DED1}" destId="{A544C818-5699-4F86-BA2A-99413F3EE1DA}" srcOrd="1" destOrd="0" parTransId="{BBF15E60-1920-4BB0-A45E-F5AB4DDB4286}" sibTransId="{B986EA0C-C5D8-4000-885D-C31E76B6D32E}"/>
    <dgm:cxn modelId="{EBAD3DA0-360B-4004-A6AF-ABE90307004F}" srcId="{3F8EAED0-D3CC-485D-AA3B-0E4BD622DED1}" destId="{1FCD4938-35B9-411E-85B4-616282EF7741}" srcOrd="2" destOrd="0" parTransId="{B752E35F-140F-43DC-B878-9CB9C4E4359C}" sibTransId="{E350E209-7D63-4255-96BF-76FB3A4B7EAD}"/>
    <dgm:cxn modelId="{1CB263B8-84B4-4D61-9E65-05AF420572FC}" type="presOf" srcId="{A544C818-5699-4F86-BA2A-99413F3EE1DA}" destId="{AE7EBF49-F37B-42C8-B264-EC8E04D4EC74}" srcOrd="0" destOrd="0" presId="urn:microsoft.com/office/officeart/2005/8/layout/pList2"/>
    <dgm:cxn modelId="{F401D9EB-CC8D-42A5-BFC8-C4659E76BDBA}" srcId="{3F8EAED0-D3CC-485D-AA3B-0E4BD622DED1}" destId="{EC93B5E0-12E2-41ED-B9C9-FD54BE34456B}" srcOrd="0" destOrd="0" parTransId="{3C65E37B-2CF6-4A52-B6B7-C6B976815C65}" sibTransId="{DC9A22DA-EF55-42DA-BD37-7C61E654738F}"/>
    <dgm:cxn modelId="{5B303FBE-420A-49B7-A3D7-D31480DA56B9}" type="presParOf" srcId="{440A2FCE-31AF-444C-A7E4-0FCF44E9AA64}" destId="{181F69D9-95BA-47F8-9296-5485F180DA65}" srcOrd="0" destOrd="0" presId="urn:microsoft.com/office/officeart/2005/8/layout/pList2"/>
    <dgm:cxn modelId="{AEB33F4E-FE8C-440A-9789-0F704E9C80C0}" type="presParOf" srcId="{440A2FCE-31AF-444C-A7E4-0FCF44E9AA64}" destId="{214DAE5E-14C5-4905-8DAE-4CE15182BD42}" srcOrd="1" destOrd="0" presId="urn:microsoft.com/office/officeart/2005/8/layout/pList2"/>
    <dgm:cxn modelId="{97AF3E39-D440-47F2-97F7-F0D13C4E0DF5}" type="presParOf" srcId="{214DAE5E-14C5-4905-8DAE-4CE15182BD42}" destId="{85D3CE1D-9006-4C06-BD48-4DEEB9FCF05C}" srcOrd="0" destOrd="0" presId="urn:microsoft.com/office/officeart/2005/8/layout/pList2"/>
    <dgm:cxn modelId="{0795FC0B-651A-4AE7-BDE5-D9E8A70D452C}" type="presParOf" srcId="{85D3CE1D-9006-4C06-BD48-4DEEB9FCF05C}" destId="{A7382828-86D8-43E3-B3DF-3D2B1FFD0722}" srcOrd="0" destOrd="0" presId="urn:microsoft.com/office/officeart/2005/8/layout/pList2"/>
    <dgm:cxn modelId="{B39AA2C6-4ADE-4F30-B7D7-64675889169F}" type="presParOf" srcId="{85D3CE1D-9006-4C06-BD48-4DEEB9FCF05C}" destId="{EFB706AA-5869-4989-BD08-6BB8B93E4F2E}" srcOrd="1" destOrd="0" presId="urn:microsoft.com/office/officeart/2005/8/layout/pList2"/>
    <dgm:cxn modelId="{804780C7-5909-498F-9879-70775A9F8A6D}" type="presParOf" srcId="{85D3CE1D-9006-4C06-BD48-4DEEB9FCF05C}" destId="{DFDBECD2-2978-4C25-892D-EDCF9AD38F7B}" srcOrd="2" destOrd="0" presId="urn:microsoft.com/office/officeart/2005/8/layout/pList2"/>
    <dgm:cxn modelId="{36A97D8F-A704-49D2-835A-94D2E552C220}" type="presParOf" srcId="{214DAE5E-14C5-4905-8DAE-4CE15182BD42}" destId="{55E3CE4E-929B-4123-BDB2-43F79DC37BF0}" srcOrd="1" destOrd="0" presId="urn:microsoft.com/office/officeart/2005/8/layout/pList2"/>
    <dgm:cxn modelId="{0FCED6C4-773D-487A-AF6F-C94C040F1FF5}" type="presParOf" srcId="{214DAE5E-14C5-4905-8DAE-4CE15182BD42}" destId="{DC37DD07-0A70-475C-B9DD-EA3DAE764C62}" srcOrd="2" destOrd="0" presId="urn:microsoft.com/office/officeart/2005/8/layout/pList2"/>
    <dgm:cxn modelId="{11D9937C-4CA8-44D2-963A-A0ACC3087982}" type="presParOf" srcId="{DC37DD07-0A70-475C-B9DD-EA3DAE764C62}" destId="{AE7EBF49-F37B-42C8-B264-EC8E04D4EC74}" srcOrd="0" destOrd="0" presId="urn:microsoft.com/office/officeart/2005/8/layout/pList2"/>
    <dgm:cxn modelId="{89927DB9-A682-42C8-BCB7-F3C5C02C66A7}" type="presParOf" srcId="{DC37DD07-0A70-475C-B9DD-EA3DAE764C62}" destId="{B2DAA284-F8BD-44E0-BE37-8506BB680BC2}" srcOrd="1" destOrd="0" presId="urn:microsoft.com/office/officeart/2005/8/layout/pList2"/>
    <dgm:cxn modelId="{A77FA9E3-AD13-4CB7-B193-224292B55C73}" type="presParOf" srcId="{DC37DD07-0A70-475C-B9DD-EA3DAE764C62}" destId="{B5449FA2-8FA9-403D-93FC-0911E4DF9AC5}" srcOrd="2" destOrd="0" presId="urn:microsoft.com/office/officeart/2005/8/layout/pList2"/>
    <dgm:cxn modelId="{4CF46746-395B-40AB-BC66-499BAF888A22}" type="presParOf" srcId="{214DAE5E-14C5-4905-8DAE-4CE15182BD42}" destId="{497AA537-C619-4C05-8A14-92F14273790A}" srcOrd="3" destOrd="0" presId="urn:microsoft.com/office/officeart/2005/8/layout/pList2"/>
    <dgm:cxn modelId="{35F67E22-953D-4A34-BE2F-B11603131D3A}" type="presParOf" srcId="{214DAE5E-14C5-4905-8DAE-4CE15182BD42}" destId="{EAE69E61-73D5-4FEC-BDC9-43EF9697086C}" srcOrd="4" destOrd="0" presId="urn:microsoft.com/office/officeart/2005/8/layout/pList2"/>
    <dgm:cxn modelId="{8C1325CF-C4BA-47D6-9085-6FBF1DF546A4}" type="presParOf" srcId="{EAE69E61-73D5-4FEC-BDC9-43EF9697086C}" destId="{C03ADA1C-4E6D-488E-ACAE-6A3DF396BBC3}" srcOrd="0" destOrd="0" presId="urn:microsoft.com/office/officeart/2005/8/layout/pList2"/>
    <dgm:cxn modelId="{5F3DA1EF-A25E-4D7C-AE99-CFD1093DED42}" type="presParOf" srcId="{EAE69E61-73D5-4FEC-BDC9-43EF9697086C}" destId="{2DCD6988-3D4A-41EA-A070-8A06F283DC1F}" srcOrd="1" destOrd="0" presId="urn:microsoft.com/office/officeart/2005/8/layout/pList2"/>
    <dgm:cxn modelId="{435E5E73-3058-4359-B1BC-2ADF19B1ADD9}" type="presParOf" srcId="{EAE69E61-73D5-4FEC-BDC9-43EF9697086C}" destId="{1C2B84D3-053A-47A0-99C5-79E9CB31E18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18105-FC8F-433A-821D-8872E84B8425}">
      <dsp:nvSpPr>
        <dsp:cNvPr id="0" name=""/>
        <dsp:cNvSpPr/>
      </dsp:nvSpPr>
      <dsp:spPr>
        <a:xfrm>
          <a:off x="0" y="0"/>
          <a:ext cx="4565695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noProof="0"/>
            <a:t>ENERGY DATA</a:t>
          </a:r>
        </a:p>
      </dsp:txBody>
      <dsp:txXfrm>
        <a:off x="52763" y="52763"/>
        <a:ext cx="4460169" cy="1695948"/>
      </dsp:txXfrm>
    </dsp:sp>
    <dsp:sp modelId="{3748DCC4-1DE3-4A3D-95B4-262256CBE564}">
      <dsp:nvSpPr>
        <dsp:cNvPr id="0" name=""/>
        <dsp:cNvSpPr/>
      </dsp:nvSpPr>
      <dsp:spPr>
        <a:xfrm>
          <a:off x="1641" y="1925184"/>
          <a:ext cx="1441191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/>
            <a:t>OPEN DATA</a:t>
          </a:r>
        </a:p>
      </dsp:txBody>
      <dsp:txXfrm>
        <a:off x="43852" y="1967395"/>
        <a:ext cx="1356769" cy="1717052"/>
      </dsp:txXfrm>
    </dsp:sp>
    <dsp:sp modelId="{EFB55F79-75C9-4C92-8EF2-CD2B3F0B71D5}">
      <dsp:nvSpPr>
        <dsp:cNvPr id="0" name=""/>
        <dsp:cNvSpPr/>
      </dsp:nvSpPr>
      <dsp:spPr>
        <a:xfrm>
          <a:off x="1563893" y="1925184"/>
          <a:ext cx="1441191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/>
            <a:t>Value for different stakeholders</a:t>
          </a:r>
        </a:p>
      </dsp:txBody>
      <dsp:txXfrm>
        <a:off x="1606104" y="1967395"/>
        <a:ext cx="1356769" cy="1717052"/>
      </dsp:txXfrm>
    </dsp:sp>
    <dsp:sp modelId="{937C3FB2-27A7-472F-A8CD-753F5291FBFC}">
      <dsp:nvSpPr>
        <dsp:cNvPr id="0" name=""/>
        <dsp:cNvSpPr/>
      </dsp:nvSpPr>
      <dsp:spPr>
        <a:xfrm>
          <a:off x="3127787" y="1925184"/>
          <a:ext cx="1441191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/>
            <a:t>Support and improve decisional processes</a:t>
          </a:r>
        </a:p>
      </dsp:txBody>
      <dsp:txXfrm>
        <a:off x="3169998" y="1967395"/>
        <a:ext cx="1356769" cy="1717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18105-FC8F-433A-821D-8872E84B8425}">
      <dsp:nvSpPr>
        <dsp:cNvPr id="0" name=""/>
        <dsp:cNvSpPr/>
      </dsp:nvSpPr>
      <dsp:spPr>
        <a:xfrm>
          <a:off x="0" y="0"/>
          <a:ext cx="4565695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noProof="0"/>
            <a:t>ENERGY DATA</a:t>
          </a:r>
        </a:p>
      </dsp:txBody>
      <dsp:txXfrm>
        <a:off x="52763" y="52763"/>
        <a:ext cx="4460169" cy="1695948"/>
      </dsp:txXfrm>
    </dsp:sp>
    <dsp:sp modelId="{3748DCC4-1DE3-4A3D-95B4-262256CBE564}">
      <dsp:nvSpPr>
        <dsp:cNvPr id="0" name=""/>
        <dsp:cNvSpPr/>
      </dsp:nvSpPr>
      <dsp:spPr>
        <a:xfrm>
          <a:off x="1641" y="1925184"/>
          <a:ext cx="1441191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/>
            <a:t>OPEN DATA</a:t>
          </a:r>
        </a:p>
      </dsp:txBody>
      <dsp:txXfrm>
        <a:off x="43852" y="1967395"/>
        <a:ext cx="1356769" cy="1717052"/>
      </dsp:txXfrm>
    </dsp:sp>
    <dsp:sp modelId="{EFB55F79-75C9-4C92-8EF2-CD2B3F0B71D5}">
      <dsp:nvSpPr>
        <dsp:cNvPr id="0" name=""/>
        <dsp:cNvSpPr/>
      </dsp:nvSpPr>
      <dsp:spPr>
        <a:xfrm>
          <a:off x="1563893" y="1925184"/>
          <a:ext cx="1441191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/>
            <a:t>Value for different stakeholders</a:t>
          </a:r>
        </a:p>
      </dsp:txBody>
      <dsp:txXfrm>
        <a:off x="1606104" y="1967395"/>
        <a:ext cx="1356769" cy="1717052"/>
      </dsp:txXfrm>
    </dsp:sp>
    <dsp:sp modelId="{937C3FB2-27A7-472F-A8CD-753F5291FBFC}">
      <dsp:nvSpPr>
        <dsp:cNvPr id="0" name=""/>
        <dsp:cNvSpPr/>
      </dsp:nvSpPr>
      <dsp:spPr>
        <a:xfrm>
          <a:off x="3127787" y="1925184"/>
          <a:ext cx="1441191" cy="1801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/>
            <a:t>Support and improve decisional processes</a:t>
          </a:r>
        </a:p>
      </dsp:txBody>
      <dsp:txXfrm>
        <a:off x="3169998" y="1967395"/>
        <a:ext cx="1356769" cy="1717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C69D0-4B70-40E8-896F-5DE3C55BDA08}">
      <dsp:nvSpPr>
        <dsp:cNvPr id="0" name=""/>
        <dsp:cNvSpPr/>
      </dsp:nvSpPr>
      <dsp:spPr>
        <a:xfrm>
          <a:off x="2920213" y="1356791"/>
          <a:ext cx="990202" cy="946233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/>
            <a:t>Create value from energy open data</a:t>
          </a:r>
        </a:p>
      </dsp:txBody>
      <dsp:txXfrm>
        <a:off x="3065225" y="1495364"/>
        <a:ext cx="700178" cy="669087"/>
      </dsp:txXfrm>
    </dsp:sp>
    <dsp:sp modelId="{B915F425-1848-4FA6-AB53-DB1C78588111}">
      <dsp:nvSpPr>
        <dsp:cNvPr id="0" name=""/>
        <dsp:cNvSpPr/>
      </dsp:nvSpPr>
      <dsp:spPr>
        <a:xfrm rot="16273832">
          <a:off x="3324367" y="1001127"/>
          <a:ext cx="210489" cy="326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3355262" y="1097969"/>
        <a:ext cx="147342" cy="195828"/>
      </dsp:txXfrm>
    </dsp:sp>
    <dsp:sp modelId="{6A53D9D9-6DEB-437A-AC78-05C54A2BCAFE}">
      <dsp:nvSpPr>
        <dsp:cNvPr id="0" name=""/>
        <dsp:cNvSpPr/>
      </dsp:nvSpPr>
      <dsp:spPr>
        <a:xfrm>
          <a:off x="2964340" y="0"/>
          <a:ext cx="959943" cy="9599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/>
            <a:t>Citizens</a:t>
          </a:r>
        </a:p>
      </dsp:txBody>
      <dsp:txXfrm>
        <a:off x="3104920" y="140580"/>
        <a:ext cx="678783" cy="678783"/>
      </dsp:txXfrm>
    </dsp:sp>
    <dsp:sp modelId="{0F06AD86-B351-4483-A20F-DFA35C0A1C12}">
      <dsp:nvSpPr>
        <dsp:cNvPr id="0" name=""/>
        <dsp:cNvSpPr/>
      </dsp:nvSpPr>
      <dsp:spPr>
        <a:xfrm rot="131571">
          <a:off x="3994557" y="1692803"/>
          <a:ext cx="203989" cy="326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3994579" y="1756908"/>
        <a:ext cx="142792" cy="195828"/>
      </dsp:txXfrm>
    </dsp:sp>
    <dsp:sp modelId="{E42B5C12-6DFA-4414-A66E-A4B177CF7E3A}">
      <dsp:nvSpPr>
        <dsp:cNvPr id="0" name=""/>
        <dsp:cNvSpPr/>
      </dsp:nvSpPr>
      <dsp:spPr>
        <a:xfrm>
          <a:off x="4294306" y="1389450"/>
          <a:ext cx="942399" cy="9843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noProof="0"/>
            <a:t>Public Administration</a:t>
          </a:r>
        </a:p>
      </dsp:txBody>
      <dsp:txXfrm>
        <a:off x="4432317" y="1533600"/>
        <a:ext cx="666377" cy="696016"/>
      </dsp:txXfrm>
    </dsp:sp>
    <dsp:sp modelId="{B9D9E030-44C9-415B-9A9E-D913AB2E8A84}">
      <dsp:nvSpPr>
        <dsp:cNvPr id="0" name=""/>
        <dsp:cNvSpPr/>
      </dsp:nvSpPr>
      <dsp:spPr>
        <a:xfrm rot="5400000">
          <a:off x="3310001" y="2332579"/>
          <a:ext cx="210627" cy="326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3341595" y="2366261"/>
        <a:ext cx="147439" cy="195828"/>
      </dsp:txXfrm>
    </dsp:sp>
    <dsp:sp modelId="{FE27464C-22AE-46EA-BD2D-FB173F04A874}">
      <dsp:nvSpPr>
        <dsp:cNvPr id="0" name=""/>
        <dsp:cNvSpPr/>
      </dsp:nvSpPr>
      <dsp:spPr>
        <a:xfrm>
          <a:off x="2906973" y="2700435"/>
          <a:ext cx="1016683" cy="9511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/>
            <a:t>Energy companies</a:t>
          </a:r>
        </a:p>
      </dsp:txBody>
      <dsp:txXfrm>
        <a:off x="3055863" y="2839725"/>
        <a:ext cx="718903" cy="672551"/>
      </dsp:txXfrm>
    </dsp:sp>
    <dsp:sp modelId="{DCE7DA1D-36C0-411A-9FA2-01CB0663A18D}">
      <dsp:nvSpPr>
        <dsp:cNvPr id="0" name=""/>
        <dsp:cNvSpPr/>
      </dsp:nvSpPr>
      <dsp:spPr>
        <a:xfrm rot="10800000">
          <a:off x="2638644" y="1666718"/>
          <a:ext cx="198975" cy="326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2698336" y="1731994"/>
        <a:ext cx="139283" cy="195828"/>
      </dsp:txXfrm>
    </dsp:sp>
    <dsp:sp modelId="{5C92A0E5-951E-4404-88A6-56A0CEE96F9D}">
      <dsp:nvSpPr>
        <dsp:cNvPr id="0" name=""/>
        <dsp:cNvSpPr/>
      </dsp:nvSpPr>
      <dsp:spPr>
        <a:xfrm>
          <a:off x="1593656" y="1354343"/>
          <a:ext cx="951131" cy="9511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/>
            <a:t>Estate agents</a:t>
          </a:r>
        </a:p>
      </dsp:txBody>
      <dsp:txXfrm>
        <a:off x="1732946" y="1493633"/>
        <a:ext cx="672551" cy="672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F69D9-95BA-47F8-9296-5485F180DA65}">
      <dsp:nvSpPr>
        <dsp:cNvPr id="0" name=""/>
        <dsp:cNvSpPr/>
      </dsp:nvSpPr>
      <dsp:spPr>
        <a:xfrm>
          <a:off x="0" y="126357"/>
          <a:ext cx="8208912" cy="1886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BECD2-2978-4C25-892D-EDCF9AD38F7B}">
      <dsp:nvSpPr>
        <dsp:cNvPr id="0" name=""/>
        <dsp:cNvSpPr/>
      </dsp:nvSpPr>
      <dsp:spPr>
        <a:xfrm>
          <a:off x="459163" y="297817"/>
          <a:ext cx="2060966" cy="1655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2828-86D8-43E3-B3DF-3D2B1FFD0722}">
      <dsp:nvSpPr>
        <dsp:cNvPr id="0" name=""/>
        <dsp:cNvSpPr/>
      </dsp:nvSpPr>
      <dsp:spPr>
        <a:xfrm rot="10800000">
          <a:off x="244266" y="2072420"/>
          <a:ext cx="2514172" cy="275928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Energy analysis of the building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Walling and window </a:t>
          </a:r>
          <a:r>
            <a:rPr lang="en-US" sz="1300" u="none" kern="1200" noProof="0" dirty="0"/>
            <a:t>characteristics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Geometric features of the building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Hot water production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Environment cooling and heating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Type of plant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/>
            <a:t>Renewable-energy production systems</a:t>
          </a:r>
        </a:p>
      </dsp:txBody>
      <dsp:txXfrm rot="10800000">
        <a:off x="321585" y="2072420"/>
        <a:ext cx="2359534" cy="2681965"/>
      </dsp:txXfrm>
    </dsp:sp>
    <dsp:sp modelId="{B5449FA2-8FA9-403D-93FC-0911E4DF9AC5}">
      <dsp:nvSpPr>
        <dsp:cNvPr id="0" name=""/>
        <dsp:cNvSpPr/>
      </dsp:nvSpPr>
      <dsp:spPr>
        <a:xfrm>
          <a:off x="3129711" y="301012"/>
          <a:ext cx="2060966" cy="1655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BF49-F37B-42C8-B264-EC8E04D4EC74}">
      <dsp:nvSpPr>
        <dsp:cNvPr id="0" name=""/>
        <dsp:cNvSpPr/>
      </dsp:nvSpPr>
      <dsp:spPr>
        <a:xfrm rot="10800000">
          <a:off x="2952726" y="2072392"/>
          <a:ext cx="2379735" cy="275928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Energy certificate officer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Qualified technicians granting APE certificates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Use of specific software (this information is not available in open data)</a:t>
          </a:r>
        </a:p>
      </dsp:txBody>
      <dsp:txXfrm rot="10800000">
        <a:off x="3025911" y="2072392"/>
        <a:ext cx="2233365" cy="2686099"/>
      </dsp:txXfrm>
    </dsp:sp>
    <dsp:sp modelId="{1C2B84D3-053A-47A0-99C5-79E9CB31E188}">
      <dsp:nvSpPr>
        <dsp:cNvPr id="0" name=""/>
        <dsp:cNvSpPr/>
      </dsp:nvSpPr>
      <dsp:spPr>
        <a:xfrm>
          <a:off x="5753342" y="315730"/>
          <a:ext cx="2060966" cy="1655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ADA1C-4E6D-488E-ACAE-6A3DF396BBC3}">
      <dsp:nvSpPr>
        <dsp:cNvPr id="0" name=""/>
        <dsp:cNvSpPr/>
      </dsp:nvSpPr>
      <dsp:spPr>
        <a:xfrm rot="10800000">
          <a:off x="5550470" y="2072834"/>
          <a:ext cx="2402694" cy="275928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Building purchases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Lease agreements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Interventions to improve the building energy efficiency</a:t>
          </a:r>
        </a:p>
      </dsp:txBody>
      <dsp:txXfrm rot="10800000">
        <a:off x="5624361" y="2072834"/>
        <a:ext cx="2254912" cy="2685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9BA5-8DC7-434C-8AAB-96F5B45E4D40}" type="datetimeFigureOut">
              <a:rPr lang="it-IT" smtClean="0"/>
              <a:t>07/02/2020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5FE2A-6B8F-4630-84FB-A899C335F3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67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0E25B-F0F2-4312-AC9D-29C0871F3F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6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5FE2A-6B8F-4630-84FB-A899C335F3B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92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5FE2A-6B8F-4630-84FB-A899C335F3B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35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5203-A6CF-414C-A67C-181F3780A72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5FE2A-6B8F-4630-84FB-A899C335F3B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79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5FE2A-6B8F-4630-84FB-A899C335F3B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83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27433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0B77-991F-4411-BC36-697F8B793E14}" type="datetime1">
              <a:rPr lang="it-IT" smtClean="0"/>
              <a:t>07/02/2020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0B035E8-F6B7-4DAD-BF8D-63322074520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3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3A86-FEE1-4EAC-AD6E-FB1EA9100241}" type="datetime1">
              <a:rPr lang="it-IT" smtClean="0"/>
              <a:t>07/02/2020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47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0E1-2C58-4F6F-BB77-D1C768EB1D75}" type="datetime1">
              <a:rPr lang="it-IT" smtClean="0"/>
              <a:t>07/02/2020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7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3B8F-246C-4C4C-B10C-023D02C290A8}" type="datetime1">
              <a:rPr lang="it-IT" smtClean="0"/>
              <a:t>07/02/2020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94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A2C2-C8A6-40FA-93A1-00328181575C}" type="datetime1">
              <a:rPr lang="it-IT" smtClean="0"/>
              <a:t>07/02/2020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4B0F-D88A-48E1-8C22-994A4BDBF1E2}" type="datetime1">
              <a:rPr lang="it-IT" smtClean="0"/>
              <a:t>07/02/2020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6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E996-5D06-4AC1-B4DF-E2F3DE52875E}" type="datetime1">
              <a:rPr lang="it-IT" smtClean="0"/>
              <a:t>07/02/2020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9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74C3-4820-459A-A3F1-233222614065}" type="datetime1">
              <a:rPr lang="it-IT" smtClean="0"/>
              <a:t>07/02/2020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1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0BC4-8238-484B-A9AE-C154376FE6D1}" type="datetime1">
              <a:rPr lang="it-IT" smtClean="0"/>
              <a:t>07/02/2020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61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4485D1-BF47-4D85-98E1-BE9E5D1E3129}" type="datetime1">
              <a:rPr lang="it-IT" smtClean="0"/>
              <a:t>07/02/2020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6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07E2-034B-4376-A41C-54A3B4781D88}" type="datetime1">
              <a:rPr lang="it-IT" smtClean="0"/>
              <a:t>07/02/2020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5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1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ECA844-B46E-4C39-B574-4B6EC35CD922}" type="datetime1">
              <a:rPr lang="it-IT" smtClean="0"/>
              <a:t>07/02/2020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0B035E8-F6B7-4DAD-BF8D-63322074520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93532" y="111640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5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n_cetificati.html" TargetMode="External"/><Relationship Id="rId13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gif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png"/><Relationship Id="rId10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data.polito.it/4th-smartdata-workshop-public/#cerquitelli" TargetMode="External"/><Relationship Id="rId2" Type="http://schemas.openxmlformats.org/officeDocument/2006/relationships/hyperlink" Target="http://www.politocomunica.polito.it/news/allegato/(idnews)/11788/(ord)/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olitocomunica.polito.it/en/news/allegato/(idnews)/12677/(ord)/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2F25D53-0410-4BB4-9B55-E2CC7CCB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26F5F73-D1CA-4B46-A67F-08170E95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Risultati immagini per politecnico torino logo">
            <a:extLst>
              <a:ext uri="{FF2B5EF4-FFF2-40B4-BE49-F238E27FC236}">
                <a16:creationId xmlns:a16="http://schemas.microsoft.com/office/drawing/2014/main" id="{CABADA9B-1277-4D12-B78F-1CC9F098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84" y="1216333"/>
            <a:ext cx="2671483" cy="26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30AC5670-0CC0-48E8-8629-C161D1184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1A2F1D5-23A4-4F8F-85B6-22B139BDE6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872" y="1981799"/>
            <a:ext cx="3312785" cy="919298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6D661E6-9617-40D4-8EDF-37EE44EDF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isultati immagini per edison spa">
            <a:extLst>
              <a:ext uri="{FF2B5EF4-FFF2-40B4-BE49-F238E27FC236}">
                <a16:creationId xmlns:a16="http://schemas.microsoft.com/office/drawing/2014/main" id="{408FD51B-12B9-4361-B06F-62D56255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289" y="1778891"/>
            <a:ext cx="3312784" cy="13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72DDC9B1-F824-4001-9D89-9FC0FB24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0947089A-9353-468A-9DD7-F39F5BA9B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447" y="3703635"/>
            <a:ext cx="10686098" cy="1294832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Usare</a:t>
            </a:r>
            <a:r>
              <a:rPr lang="en-US" sz="4000" b="1" dirty="0"/>
              <a:t> </a:t>
            </a:r>
            <a:r>
              <a:rPr lang="en-US" sz="4000" b="1" dirty="0" err="1"/>
              <a:t>gli</a:t>
            </a:r>
            <a:r>
              <a:rPr lang="en-US" sz="4000" b="1" dirty="0"/>
              <a:t> open-data per </a:t>
            </a:r>
            <a:r>
              <a:rPr lang="en-US" sz="4000" b="1" dirty="0" err="1"/>
              <a:t>mappare</a:t>
            </a:r>
            <a:r>
              <a:rPr lang="en-US" sz="4000" b="1" dirty="0"/>
              <a:t> </a:t>
            </a:r>
            <a:r>
              <a:rPr lang="en-US" sz="4000" b="1" dirty="0" err="1"/>
              <a:t>l’efficienza</a:t>
            </a:r>
            <a:r>
              <a:rPr lang="en-US" sz="4000" b="1" dirty="0"/>
              <a:t> </a:t>
            </a:r>
            <a:r>
              <a:rPr lang="en-US" sz="4000" b="1" dirty="0" err="1"/>
              <a:t>energetica</a:t>
            </a:r>
            <a:r>
              <a:rPr lang="en-US" sz="4000" b="1" dirty="0"/>
              <a:t> </a:t>
            </a:r>
            <a:r>
              <a:rPr lang="en-US" sz="4000" b="1" dirty="0" err="1"/>
              <a:t>dei</a:t>
            </a:r>
            <a:r>
              <a:rPr lang="en-US" sz="4000" b="1" dirty="0"/>
              <a:t> </a:t>
            </a:r>
            <a:r>
              <a:rPr lang="en-US" sz="4000" b="1" dirty="0" err="1"/>
              <a:t>quardieri</a:t>
            </a:r>
            <a:r>
              <a:rPr lang="en-US" sz="4000" b="1" dirty="0"/>
              <a:t> – </a:t>
            </a:r>
            <a:r>
              <a:rPr lang="en-US" sz="4000" b="1" dirty="0" err="1"/>
              <a:t>il</a:t>
            </a:r>
            <a:r>
              <a:rPr lang="en-US" sz="4000" b="1" dirty="0"/>
              <a:t> </a:t>
            </a:r>
            <a:r>
              <a:rPr lang="en-US" sz="4000" b="1" dirty="0" err="1"/>
              <a:t>caso</a:t>
            </a:r>
            <a:r>
              <a:rPr lang="en-US" sz="4000" b="1" dirty="0"/>
              <a:t> di EDISON</a:t>
            </a:r>
            <a:endParaRPr lang="it-IT" sz="4000" b="1" dirty="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CAC1927D-7A2B-4808-801F-4C05E5940E88}"/>
              </a:ext>
            </a:extLst>
          </p:cNvPr>
          <p:cNvSpPr txBox="1">
            <a:spLocks/>
          </p:cNvSpPr>
          <p:nvPr/>
        </p:nvSpPr>
        <p:spPr>
          <a:xfrm>
            <a:off x="2570494" y="5164848"/>
            <a:ext cx="9047448" cy="1308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Tania CERQUITELLI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Department of Control and Computer engineering, </a:t>
            </a:r>
            <a:r>
              <a:rPr lang="en-US" sz="2000" b="1" dirty="0" err="1">
                <a:solidFill>
                  <a:schemeClr val="bg1"/>
                </a:solidFill>
              </a:rPr>
              <a:t>Politecnico</a:t>
            </a:r>
            <a:r>
              <a:rPr lang="en-US" sz="2000" b="1" dirty="0">
                <a:solidFill>
                  <a:schemeClr val="bg1"/>
                </a:solidFill>
              </a:rPr>
              <a:t> di Torino, Italy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Alfonso CAPOZZOLI (DENERG), Elena BARALIS (DAUIN), Marco MELLIA (DET)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0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2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89E7E753-D8B8-4569-AF68-105959C1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3612860"/>
            <a:ext cx="11757803" cy="2522129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D2B23E9E-95CA-49B6-B7E1-924B17A53C6C}"/>
              </a:ext>
            </a:extLst>
          </p:cNvPr>
          <p:cNvSpPr txBox="1">
            <a:spLocks/>
          </p:cNvSpPr>
          <p:nvPr/>
        </p:nvSpPr>
        <p:spPr>
          <a:xfrm>
            <a:off x="1098501" y="361473"/>
            <a:ext cx="10058400" cy="7283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Knowledge extraction process from EPCs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FB776B-211F-410D-9D28-7FEF7635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07" y="1807665"/>
            <a:ext cx="798074" cy="626628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 b="1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52AE65E4-7084-4E51-821B-F825C56B3C7B}"/>
              </a:ext>
            </a:extLst>
          </p:cNvPr>
          <p:cNvGrpSpPr/>
          <p:nvPr/>
        </p:nvGrpSpPr>
        <p:grpSpPr>
          <a:xfrm>
            <a:off x="2532456" y="1890410"/>
            <a:ext cx="662913" cy="584077"/>
            <a:chOff x="3113791" y="1888690"/>
            <a:chExt cx="662913" cy="584077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67574CF6-35A4-4E95-8EF6-33918DF6D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91" y="1888690"/>
              <a:ext cx="379690" cy="279277"/>
            </a:xfrm>
            <a:prstGeom prst="flowChartMagneticDisk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4" name="AutoShape 7">
              <a:extLst>
                <a:ext uri="{FF2B5EF4-FFF2-40B4-BE49-F238E27FC236}">
                  <a16:creationId xmlns:a16="http://schemas.microsoft.com/office/drawing/2014/main" id="{F9D1BEE7-9849-47EA-9106-681CB968B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191" y="2041090"/>
              <a:ext cx="379690" cy="279277"/>
            </a:xfrm>
            <a:prstGeom prst="flowChartMagneticDisk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" name="AutoShape 8">
              <a:extLst>
                <a:ext uri="{FF2B5EF4-FFF2-40B4-BE49-F238E27FC236}">
                  <a16:creationId xmlns:a16="http://schemas.microsoft.com/office/drawing/2014/main" id="{A5B441BC-028C-4B08-B7C8-86510BC19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014" y="2193490"/>
              <a:ext cx="379690" cy="279277"/>
            </a:xfrm>
            <a:prstGeom prst="flowChartMagneticDisk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6" name="AutoShape 32">
            <a:extLst>
              <a:ext uri="{FF2B5EF4-FFF2-40B4-BE49-F238E27FC236}">
                <a16:creationId xmlns:a16="http://schemas.microsoft.com/office/drawing/2014/main" id="{A5DAF6D0-6519-4DB2-B2D5-D9D35F2DB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9834" y="1697756"/>
            <a:ext cx="896520" cy="696356"/>
          </a:xfrm>
          <a:prstGeom prst="triangle">
            <a:avLst>
              <a:gd name="adj" fmla="val 5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23C6243-A4B7-44E5-957C-A9A35FE44FF4}"/>
              </a:ext>
            </a:extLst>
          </p:cNvPr>
          <p:cNvSpPr/>
          <p:nvPr/>
        </p:nvSpPr>
        <p:spPr>
          <a:xfrm>
            <a:off x="8421281" y="1901752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6A344881-46A3-413F-B59A-F8D39BB8024C}"/>
              </a:ext>
            </a:extLst>
          </p:cNvPr>
          <p:cNvGrpSpPr>
            <a:grpSpLocks/>
          </p:cNvGrpSpPr>
          <p:nvPr/>
        </p:nvGrpSpPr>
        <p:grpSpPr bwMode="auto">
          <a:xfrm>
            <a:off x="7265449" y="1651803"/>
            <a:ext cx="989370" cy="874581"/>
            <a:chOff x="3936" y="2688"/>
            <a:chExt cx="672" cy="576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88FF43CE-0E7E-4620-807E-88DA3AC73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96" cy="57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BC2DAC49-020D-4D4A-A0B8-C8FD7C60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96" cy="19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2F6B6964-E187-49D5-A04F-6F5A6F52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240" cy="9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9DB79D7F-4F03-40A4-81D0-6CEEC43A2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96" cy="38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B08F65ED-822E-4E13-8F90-D6B16A02D82A}"/>
              </a:ext>
            </a:extLst>
          </p:cNvPr>
          <p:cNvGrpSpPr>
            <a:grpSpLocks/>
          </p:cNvGrpSpPr>
          <p:nvPr/>
        </p:nvGrpSpPr>
        <p:grpSpPr bwMode="auto">
          <a:xfrm>
            <a:off x="5768376" y="1574333"/>
            <a:ext cx="457200" cy="990600"/>
            <a:chOff x="3696" y="2400"/>
            <a:chExt cx="288" cy="624"/>
          </a:xfrm>
        </p:grpSpPr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4B3372B6-D64D-49FC-AFCE-B74E8740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8A5C3D81-A6AA-4DA4-9836-972D9CAB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023B3EB8-6691-495B-97B6-9C555C0A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96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F19721EC-D908-4715-827F-0C9606966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E9B7638-10C1-4BC4-AB73-703D395B8502}"/>
              </a:ext>
            </a:extLst>
          </p:cNvPr>
          <p:cNvSpPr/>
          <p:nvPr/>
        </p:nvSpPr>
        <p:spPr>
          <a:xfrm>
            <a:off x="4925323" y="196234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B76ECBDC-D5BD-472A-82D1-E4C3924F18A2}"/>
              </a:ext>
            </a:extLst>
          </p:cNvPr>
          <p:cNvGrpSpPr>
            <a:grpSpLocks/>
          </p:cNvGrpSpPr>
          <p:nvPr/>
        </p:nvGrpSpPr>
        <p:grpSpPr bwMode="auto">
          <a:xfrm>
            <a:off x="4036038" y="1798004"/>
            <a:ext cx="580356" cy="728379"/>
            <a:chOff x="2688" y="2016"/>
            <a:chExt cx="336" cy="384"/>
          </a:xfrm>
        </p:grpSpPr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9CB557B1-BCAA-44DA-B0F7-3A414EF9BA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64" y="2040"/>
              <a:ext cx="384" cy="336"/>
            </a:xfrm>
            <a:prstGeom prst="foldedCorner">
              <a:avLst>
                <a:gd name="adj" fmla="val 125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499C8AAB-75E3-4F75-BBBF-C1CC7ED3B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14D6C58E-BB58-4EC5-95BD-28DE61EF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944DE27E-86FB-4B7D-869A-7A50AADE7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B9DD1FDA-CDF8-4D97-8EE0-DD5A717F8AD1}"/>
              </a:ext>
            </a:extLst>
          </p:cNvPr>
          <p:cNvSpPr/>
          <p:nvPr/>
        </p:nvSpPr>
        <p:spPr>
          <a:xfrm>
            <a:off x="3423486" y="1974938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800488DD-F383-4707-8D36-569D8B3F8E70}"/>
              </a:ext>
            </a:extLst>
          </p:cNvPr>
          <p:cNvSpPr/>
          <p:nvPr/>
        </p:nvSpPr>
        <p:spPr>
          <a:xfrm>
            <a:off x="1949616" y="194702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B567802C-9A15-405C-9066-E3FB0B742F24}"/>
              </a:ext>
            </a:extLst>
          </p:cNvPr>
          <p:cNvSpPr/>
          <p:nvPr/>
        </p:nvSpPr>
        <p:spPr>
          <a:xfrm>
            <a:off x="6692383" y="1901115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EEF0116-9408-414A-A197-81F514501530}"/>
              </a:ext>
            </a:extLst>
          </p:cNvPr>
          <p:cNvSpPr/>
          <p:nvPr/>
        </p:nvSpPr>
        <p:spPr>
          <a:xfrm>
            <a:off x="3577170" y="2758270"/>
            <a:ext cx="1498666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5BC2E68E-27D3-44F6-B316-F33DD54C20AF}"/>
              </a:ext>
            </a:extLst>
          </p:cNvPr>
          <p:cNvSpPr/>
          <p:nvPr/>
        </p:nvSpPr>
        <p:spPr>
          <a:xfrm>
            <a:off x="5254503" y="2770476"/>
            <a:ext cx="160290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B8DEF84-BBC3-4C9E-9A7D-605A0054E735}"/>
              </a:ext>
            </a:extLst>
          </p:cNvPr>
          <p:cNvSpPr/>
          <p:nvPr/>
        </p:nvSpPr>
        <p:spPr>
          <a:xfrm>
            <a:off x="7062740" y="2745377"/>
            <a:ext cx="133419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Knowledge extraction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58EAA6B-56C5-46EE-8FE9-0B01F432C9D8}"/>
              </a:ext>
            </a:extLst>
          </p:cNvPr>
          <p:cNvSpPr/>
          <p:nvPr/>
        </p:nvSpPr>
        <p:spPr>
          <a:xfrm>
            <a:off x="8645427" y="2745376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Visualization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/>
                <a:cs typeface="Arial"/>
              </a:rPr>
              <a:t>interpretation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egnaposto numero diapositiva 3">
            <a:extLst>
              <a:ext uri="{FF2B5EF4-FFF2-40B4-BE49-F238E27FC236}">
                <a16:creationId xmlns:a16="http://schemas.microsoft.com/office/drawing/2014/main" id="{B79D6256-662C-4166-B03A-E95164F0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10</a:t>
            </a:fld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CE7C2C90-3911-43A4-9CA5-3E902AA0EAA0}"/>
              </a:ext>
            </a:extLst>
          </p:cNvPr>
          <p:cNvSpPr/>
          <p:nvPr/>
        </p:nvSpPr>
        <p:spPr>
          <a:xfrm>
            <a:off x="10150760" y="1888261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C0D13E53-622F-4274-A175-E4F758DAB25D}"/>
              </a:ext>
            </a:extLst>
          </p:cNvPr>
          <p:cNvSpPr/>
          <p:nvPr/>
        </p:nvSpPr>
        <p:spPr>
          <a:xfrm>
            <a:off x="10374906" y="2731885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Knowledge generalization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3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id="{8AC1B0F7-0517-4B6E-805A-7C754C97DC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824" y="1770927"/>
            <a:ext cx="1094050" cy="673262"/>
          </a:xfrm>
          <a:prstGeom prst="rect">
            <a:avLst/>
          </a:prstGeom>
        </p:spPr>
      </p:pic>
      <p:sp>
        <p:nvSpPr>
          <p:cNvPr id="36" name="Rettangolo con angoli arrotondati 41">
            <a:extLst>
              <a:ext uri="{FF2B5EF4-FFF2-40B4-BE49-F238E27FC236}">
                <a16:creationId xmlns:a16="http://schemas.microsoft.com/office/drawing/2014/main" id="{97219B80-6AF6-4FE8-9D35-D9056F94B7B4}"/>
              </a:ext>
            </a:extLst>
          </p:cNvPr>
          <p:cNvSpPr/>
          <p:nvPr/>
        </p:nvSpPr>
        <p:spPr>
          <a:xfrm>
            <a:off x="2343877" y="3737897"/>
            <a:ext cx="2731959" cy="22029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/>
          </a:p>
        </p:txBody>
      </p:sp>
      <p:sp>
        <p:nvSpPr>
          <p:cNvPr id="34" name="Rettangolo 28">
            <a:extLst>
              <a:ext uri="{FF2B5EF4-FFF2-40B4-BE49-F238E27FC236}">
                <a16:creationId xmlns:a16="http://schemas.microsoft.com/office/drawing/2014/main" id="{D4AC07CD-0DB8-4DF1-A8A9-38B3DBA97C68}"/>
              </a:ext>
            </a:extLst>
          </p:cNvPr>
          <p:cNvSpPr/>
          <p:nvPr/>
        </p:nvSpPr>
        <p:spPr>
          <a:xfrm>
            <a:off x="2226322" y="2731899"/>
            <a:ext cx="1075943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7" name="Rettangolo 45">
            <a:extLst>
              <a:ext uri="{FF2B5EF4-FFF2-40B4-BE49-F238E27FC236}">
                <a16:creationId xmlns:a16="http://schemas.microsoft.com/office/drawing/2014/main" id="{EE9AFADC-7937-41ED-8012-93B278C4C202}"/>
              </a:ext>
            </a:extLst>
          </p:cNvPr>
          <p:cNvSpPr/>
          <p:nvPr/>
        </p:nvSpPr>
        <p:spPr>
          <a:xfrm>
            <a:off x="946518" y="2718783"/>
            <a:ext cx="798074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4125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003808-5537-4DE8-ABE9-4183471D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0C93EF2-3309-4412-A8F8-24F496F2FEDB}"/>
              </a:ext>
            </a:extLst>
          </p:cNvPr>
          <p:cNvSpPr txBox="1">
            <a:spLocks/>
          </p:cNvSpPr>
          <p:nvPr/>
        </p:nvSpPr>
        <p:spPr>
          <a:xfrm>
            <a:off x="1126100" y="1186454"/>
            <a:ext cx="10337517" cy="1869256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lvl="1"/>
            <a:r>
              <a:rPr lang="en-US" sz="2000" dirty="0"/>
              <a:t>E1 (1) </a:t>
            </a:r>
            <a:r>
              <a:rPr lang="it-IT" dirty="0" err="1">
                <a:solidFill>
                  <a:schemeClr val="tx1"/>
                </a:solidFill>
              </a:rPr>
              <a:t>dwelling</a:t>
            </a:r>
            <a:r>
              <a:rPr lang="it-IT" dirty="0">
                <a:solidFill>
                  <a:schemeClr val="tx1"/>
                </a:solidFill>
              </a:rPr>
              <a:t>​s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/>
              <a:t>in Torino used as </a:t>
            </a:r>
            <a:r>
              <a:rPr lang="en-US" sz="2000" b="1" dirty="0"/>
              <a:t>permanent residence</a:t>
            </a:r>
            <a:endParaRPr lang="it-IT" dirty="0"/>
          </a:p>
          <a:p>
            <a:pPr marL="383540" lvl="1"/>
            <a:r>
              <a:rPr lang="en-US" sz="2000" dirty="0"/>
              <a:t>EPCs  issued in the period: </a:t>
            </a:r>
            <a:r>
              <a:rPr lang="en-US" sz="2000" b="1" dirty="0"/>
              <a:t>2009 – 2018</a:t>
            </a:r>
            <a:endParaRPr lang="en-US" sz="2000" b="1" dirty="0">
              <a:cs typeface="Calibri"/>
            </a:endParaRPr>
          </a:p>
          <a:p>
            <a:pPr marL="383540" lvl="1"/>
            <a:r>
              <a:rPr lang="it-IT" sz="2000" dirty="0" err="1">
                <a:solidFill>
                  <a:srgbClr val="000000"/>
                </a:solidFill>
                <a:cs typeface="Times New Roman"/>
              </a:rPr>
              <a:t>EPCs</a:t>
            </a:r>
            <a:r>
              <a:rPr lang="it-IT" sz="2000" dirty="0">
                <a:solidFill>
                  <a:srgbClr val="000000"/>
                </a:solidFill>
                <a:cs typeface="Times New Roman"/>
              </a:rPr>
              <a:t> for </a:t>
            </a:r>
            <a:r>
              <a:rPr lang="it-IT" sz="2000" b="1" i="1" dirty="0">
                <a:solidFill>
                  <a:srgbClr val="000000"/>
                </a:solidFill>
                <a:cs typeface="Times New Roman"/>
              </a:rPr>
              <a:t>particella, foglio </a:t>
            </a:r>
            <a:r>
              <a:rPr lang="it-IT" sz="2000" i="1" dirty="0">
                <a:solidFill>
                  <a:srgbClr val="000000"/>
                </a:solidFill>
                <a:cs typeface="Times New Roman"/>
              </a:rPr>
              <a:t>e</a:t>
            </a:r>
            <a:r>
              <a:rPr lang="it-IT" sz="2000" b="1" i="1" dirty="0">
                <a:solidFill>
                  <a:srgbClr val="000000"/>
                </a:solidFill>
                <a:cs typeface="Times New Roman"/>
              </a:rPr>
              <a:t> subalterno </a:t>
            </a:r>
            <a:r>
              <a:rPr lang="en-US" sz="2000" dirty="0"/>
              <a:t>(identifying each single dwelling)</a:t>
            </a:r>
            <a:endParaRPr lang="en-US" sz="2000" dirty="0">
              <a:cs typeface="Calibri"/>
            </a:endParaRPr>
          </a:p>
          <a:p>
            <a:pPr marL="383540" lvl="1"/>
            <a:r>
              <a:rPr lang="en-US" sz="2000" b="1" dirty="0"/>
              <a:t>Number of selected EPCs: 29,934</a:t>
            </a:r>
            <a:endParaRPr lang="en-US" sz="2000" b="1" dirty="0">
              <a:cs typeface="Calibri"/>
            </a:endParaRPr>
          </a:p>
          <a:p>
            <a:pPr marL="383540" lvl="1"/>
            <a:r>
              <a:rPr lang="en-US" sz="2000" b="1" dirty="0"/>
              <a:t>Percentage of EPCs with respect to the total building number in the ISTAT database: 29,934/600,000</a:t>
            </a:r>
            <a:r>
              <a:rPr lang="en-US" sz="2000" b="1" dirty="0">
                <a:ea typeface="+mn-lt"/>
                <a:cs typeface="+mn-lt"/>
              </a:rPr>
              <a:t>   </a:t>
            </a:r>
            <a:r>
              <a:rPr lang="it-IT" sz="2000" dirty="0">
                <a:ea typeface="+mn-lt"/>
                <a:cs typeface="+mn-lt"/>
              </a:rPr>
              <a:t>~</a:t>
            </a:r>
            <a:r>
              <a:rPr lang="en-US" sz="2000" b="1" dirty="0"/>
              <a:t>  </a:t>
            </a:r>
            <a:r>
              <a:rPr lang="en-US" sz="2000" b="1" dirty="0">
                <a:latin typeface="Calibri"/>
                <a:cs typeface="Calibri"/>
              </a:rPr>
              <a:t>5 %</a:t>
            </a:r>
            <a:endParaRPr lang="en-US" sz="2000" b="1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6EF30DAB-FF97-4985-A252-FC9751DF79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12" y="3053312"/>
            <a:ext cx="3259087" cy="2971667"/>
          </a:xfrm>
          <a:prstGeom prst="rect">
            <a:avLst/>
          </a:prstGeom>
        </p:spPr>
      </p:pic>
      <p:pic>
        <p:nvPicPr>
          <p:cNvPr id="12" name="Picture 12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4551850C-0056-4A53-9283-0E3CC61462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721" y="2918604"/>
            <a:ext cx="3562708" cy="2947358"/>
          </a:xfrm>
          <a:prstGeom prst="rect">
            <a:avLst/>
          </a:prstGeom>
        </p:spPr>
      </p:pic>
      <p:pic>
        <p:nvPicPr>
          <p:cNvPr id="14" name="Picture 1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09135DE5-1607-4E4B-B4CB-AC0B69C634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4" y="3101607"/>
            <a:ext cx="3375803" cy="288327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4452FC9-25D5-439A-BBCA-40AC06B29D58}"/>
              </a:ext>
            </a:extLst>
          </p:cNvPr>
          <p:cNvSpPr txBox="1">
            <a:spLocks/>
          </p:cNvSpPr>
          <p:nvPr/>
        </p:nvSpPr>
        <p:spPr>
          <a:xfrm>
            <a:off x="1020733" y="105335"/>
            <a:ext cx="10058400" cy="969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err="1"/>
              <a:t>Cleaned</a:t>
            </a:r>
            <a:r>
              <a:rPr lang="it-IT"/>
              <a:t> dataset </a:t>
            </a:r>
            <a:r>
              <a:rPr lang="it-IT" err="1"/>
              <a:t>related</a:t>
            </a:r>
            <a:r>
              <a:rPr lang="it-IT"/>
              <a:t> to </a:t>
            </a:r>
            <a:r>
              <a:rPr lang="it-IT" err="1"/>
              <a:t>Turin</a:t>
            </a:r>
          </a:p>
        </p:txBody>
      </p:sp>
      <p:pic>
        <p:nvPicPr>
          <p:cNvPr id="2" name="Picture 5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7BB5D9F2-0FEC-41D7-8D34-5FBF34EBD1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053" y="324167"/>
            <a:ext cx="2764659" cy="18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2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846D6038-6239-4193-BD27-716E605A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3612860"/>
            <a:ext cx="11757803" cy="2522129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D2B23E9E-95CA-49B6-B7E1-924B17A53C6C}"/>
              </a:ext>
            </a:extLst>
          </p:cNvPr>
          <p:cNvSpPr txBox="1">
            <a:spLocks/>
          </p:cNvSpPr>
          <p:nvPr/>
        </p:nvSpPr>
        <p:spPr>
          <a:xfrm>
            <a:off x="1098501" y="361473"/>
            <a:ext cx="10058400" cy="7283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Knowledge extraction process from EPCs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8A9CE12A-1B8C-4285-A392-2D64FB098977}"/>
              </a:ext>
            </a:extLst>
          </p:cNvPr>
          <p:cNvSpPr/>
          <p:nvPr/>
        </p:nvSpPr>
        <p:spPr>
          <a:xfrm>
            <a:off x="7104851" y="3692076"/>
            <a:ext cx="2969975" cy="23026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Segnaposto numero diapositiva 3">
            <a:extLst>
              <a:ext uri="{FF2B5EF4-FFF2-40B4-BE49-F238E27FC236}">
                <a16:creationId xmlns:a16="http://schemas.microsoft.com/office/drawing/2014/main" id="{C59F28F4-21A7-41BD-9DE1-D38F97FA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12</a:t>
            </a:fld>
            <a:endParaRPr lang="it-IT"/>
          </a:p>
        </p:txBody>
      </p:sp>
      <p:sp>
        <p:nvSpPr>
          <p:cNvPr id="40" name="AutoShape 3">
            <a:extLst>
              <a:ext uri="{FF2B5EF4-FFF2-40B4-BE49-F238E27FC236}">
                <a16:creationId xmlns:a16="http://schemas.microsoft.com/office/drawing/2014/main" id="{2B1C2A37-B7DF-4E47-ACD1-46569595B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07" y="1807665"/>
            <a:ext cx="798074" cy="626628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 b="1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42" name="Gruppo 48">
            <a:extLst>
              <a:ext uri="{FF2B5EF4-FFF2-40B4-BE49-F238E27FC236}">
                <a16:creationId xmlns:a16="http://schemas.microsoft.com/office/drawing/2014/main" id="{F8D7C532-2969-4EC0-B0A3-520150F52F4E}"/>
              </a:ext>
            </a:extLst>
          </p:cNvPr>
          <p:cNvGrpSpPr/>
          <p:nvPr/>
        </p:nvGrpSpPr>
        <p:grpSpPr>
          <a:xfrm>
            <a:off x="2532456" y="1890410"/>
            <a:ext cx="662913" cy="584077"/>
            <a:chOff x="3113791" y="1888690"/>
            <a:chExt cx="662913" cy="584077"/>
          </a:xfrm>
        </p:grpSpPr>
        <p:sp>
          <p:nvSpPr>
            <p:cNvPr id="47" name="AutoShape 6">
              <a:extLst>
                <a:ext uri="{FF2B5EF4-FFF2-40B4-BE49-F238E27FC236}">
                  <a16:creationId xmlns:a16="http://schemas.microsoft.com/office/drawing/2014/main" id="{EC3027D0-C2C4-4042-B57B-A71FDD6DF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91" y="1888690"/>
              <a:ext cx="379690" cy="279277"/>
            </a:xfrm>
            <a:prstGeom prst="flowChartMagneticDisk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48" name="AutoShape 7">
              <a:extLst>
                <a:ext uri="{FF2B5EF4-FFF2-40B4-BE49-F238E27FC236}">
                  <a16:creationId xmlns:a16="http://schemas.microsoft.com/office/drawing/2014/main" id="{9D7C2CB1-F611-4597-B096-A528CEA5F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191" y="2041090"/>
              <a:ext cx="379690" cy="279277"/>
            </a:xfrm>
            <a:prstGeom prst="flowChartMagneticDisk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0" name="AutoShape 8">
              <a:extLst>
                <a:ext uri="{FF2B5EF4-FFF2-40B4-BE49-F238E27FC236}">
                  <a16:creationId xmlns:a16="http://schemas.microsoft.com/office/drawing/2014/main" id="{932C8272-472A-453C-A0D2-C7A21AAC8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014" y="2193490"/>
              <a:ext cx="379690" cy="279277"/>
            </a:xfrm>
            <a:prstGeom prst="flowChartMagneticDisk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44" name="AutoShape 32">
            <a:extLst>
              <a:ext uri="{FF2B5EF4-FFF2-40B4-BE49-F238E27FC236}">
                <a16:creationId xmlns:a16="http://schemas.microsoft.com/office/drawing/2014/main" id="{C3269FFE-BBE4-4F7D-A7D3-1A406483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9834" y="1697756"/>
            <a:ext cx="896520" cy="696356"/>
          </a:xfrm>
          <a:prstGeom prst="triangle">
            <a:avLst>
              <a:gd name="adj" fmla="val 5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53" name="Freccia a destra 6">
            <a:extLst>
              <a:ext uri="{FF2B5EF4-FFF2-40B4-BE49-F238E27FC236}">
                <a16:creationId xmlns:a16="http://schemas.microsoft.com/office/drawing/2014/main" id="{7F7C0478-ECEC-4514-891A-4771BD1CE6C8}"/>
              </a:ext>
            </a:extLst>
          </p:cNvPr>
          <p:cNvSpPr/>
          <p:nvPr/>
        </p:nvSpPr>
        <p:spPr>
          <a:xfrm>
            <a:off x="8421281" y="1901752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24">
            <a:extLst>
              <a:ext uri="{FF2B5EF4-FFF2-40B4-BE49-F238E27FC236}">
                <a16:creationId xmlns:a16="http://schemas.microsoft.com/office/drawing/2014/main" id="{BD5BB444-9246-4BEE-A188-F0243BC5ABBF}"/>
              </a:ext>
            </a:extLst>
          </p:cNvPr>
          <p:cNvGrpSpPr>
            <a:grpSpLocks/>
          </p:cNvGrpSpPr>
          <p:nvPr/>
        </p:nvGrpSpPr>
        <p:grpSpPr bwMode="auto">
          <a:xfrm>
            <a:off x="7265473" y="1651803"/>
            <a:ext cx="989374" cy="874581"/>
            <a:chOff x="3936" y="2688"/>
            <a:chExt cx="672" cy="576"/>
          </a:xfrm>
        </p:grpSpPr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4582DFC9-21A7-4EFF-AF67-FB5404BA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96" cy="57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id="{550E5A51-E659-4E44-A367-7DF94A87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96" cy="19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90F763A3-CB33-4915-BA87-81573D4E1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240" cy="9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E3148750-E664-436A-A161-72C96ECA5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96" cy="38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grpSp>
        <p:nvGrpSpPr>
          <p:cNvPr id="65" name="Group 16">
            <a:extLst>
              <a:ext uri="{FF2B5EF4-FFF2-40B4-BE49-F238E27FC236}">
                <a16:creationId xmlns:a16="http://schemas.microsoft.com/office/drawing/2014/main" id="{B9529656-36E0-4F79-8D77-32E41F5A2D3C}"/>
              </a:ext>
            </a:extLst>
          </p:cNvPr>
          <p:cNvGrpSpPr>
            <a:grpSpLocks/>
          </p:cNvGrpSpPr>
          <p:nvPr/>
        </p:nvGrpSpPr>
        <p:grpSpPr bwMode="auto">
          <a:xfrm>
            <a:off x="5768376" y="1574333"/>
            <a:ext cx="457200" cy="990600"/>
            <a:chOff x="3696" y="2400"/>
            <a:chExt cx="288" cy="624"/>
          </a:xfrm>
        </p:grpSpPr>
        <p:sp>
          <p:nvSpPr>
            <p:cNvPr id="61" name="Rectangle 17">
              <a:extLst>
                <a:ext uri="{FF2B5EF4-FFF2-40B4-BE49-F238E27FC236}">
                  <a16:creationId xmlns:a16="http://schemas.microsoft.com/office/drawing/2014/main" id="{251784D5-98A8-4DCA-A0D1-1157B1F2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0D3679BB-63D4-4509-9EF1-60B807272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E3396DAD-D23B-45E8-832D-DAFF8984C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96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5B1F27A8-2C85-4A49-9CFF-B640028D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67" name="Freccia a destra 17">
            <a:extLst>
              <a:ext uri="{FF2B5EF4-FFF2-40B4-BE49-F238E27FC236}">
                <a16:creationId xmlns:a16="http://schemas.microsoft.com/office/drawing/2014/main" id="{D1C044F0-DBD4-4E76-8429-3A0DE0198C3B}"/>
              </a:ext>
            </a:extLst>
          </p:cNvPr>
          <p:cNvSpPr/>
          <p:nvPr/>
        </p:nvSpPr>
        <p:spPr>
          <a:xfrm>
            <a:off x="4925323" y="196234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10">
            <a:extLst>
              <a:ext uri="{FF2B5EF4-FFF2-40B4-BE49-F238E27FC236}">
                <a16:creationId xmlns:a16="http://schemas.microsoft.com/office/drawing/2014/main" id="{5A16AA94-BD63-4593-82FD-619DAA045543}"/>
              </a:ext>
            </a:extLst>
          </p:cNvPr>
          <p:cNvGrpSpPr>
            <a:grpSpLocks/>
          </p:cNvGrpSpPr>
          <p:nvPr/>
        </p:nvGrpSpPr>
        <p:grpSpPr bwMode="auto">
          <a:xfrm>
            <a:off x="4036038" y="1798004"/>
            <a:ext cx="580356" cy="728379"/>
            <a:chOff x="2688" y="2016"/>
            <a:chExt cx="336" cy="384"/>
          </a:xfrm>
        </p:grpSpPr>
        <p:sp>
          <p:nvSpPr>
            <p:cNvPr id="69" name="AutoShape 11">
              <a:extLst>
                <a:ext uri="{FF2B5EF4-FFF2-40B4-BE49-F238E27FC236}">
                  <a16:creationId xmlns:a16="http://schemas.microsoft.com/office/drawing/2014/main" id="{D3A78B9B-C8D3-474E-97A0-965BC7B594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64" y="2040"/>
              <a:ext cx="384" cy="336"/>
            </a:xfrm>
            <a:prstGeom prst="foldedCorner">
              <a:avLst>
                <a:gd name="adj" fmla="val 125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AD3764E9-F1FA-4055-8C65-01C6CC11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3E0FB007-CE46-4731-A560-CD3CDE63A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4">
              <a:extLst>
                <a:ext uri="{FF2B5EF4-FFF2-40B4-BE49-F238E27FC236}">
                  <a16:creationId xmlns:a16="http://schemas.microsoft.com/office/drawing/2014/main" id="{450E5D53-2E55-4E1E-B572-4D0D56BDE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Freccia a destra 23">
            <a:extLst>
              <a:ext uri="{FF2B5EF4-FFF2-40B4-BE49-F238E27FC236}">
                <a16:creationId xmlns:a16="http://schemas.microsoft.com/office/drawing/2014/main" id="{6B5B1FEC-16FE-4444-B217-C4E8EE08F1B1}"/>
              </a:ext>
            </a:extLst>
          </p:cNvPr>
          <p:cNvSpPr/>
          <p:nvPr/>
        </p:nvSpPr>
        <p:spPr>
          <a:xfrm>
            <a:off x="3423486" y="1974938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ccia a destra 24">
            <a:extLst>
              <a:ext uri="{FF2B5EF4-FFF2-40B4-BE49-F238E27FC236}">
                <a16:creationId xmlns:a16="http://schemas.microsoft.com/office/drawing/2014/main" id="{5A1D4A7F-36D2-427D-88FA-DFDACB1C6370}"/>
              </a:ext>
            </a:extLst>
          </p:cNvPr>
          <p:cNvSpPr/>
          <p:nvPr/>
        </p:nvSpPr>
        <p:spPr>
          <a:xfrm>
            <a:off x="1949616" y="194702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ccia a destra 25">
            <a:extLst>
              <a:ext uri="{FF2B5EF4-FFF2-40B4-BE49-F238E27FC236}">
                <a16:creationId xmlns:a16="http://schemas.microsoft.com/office/drawing/2014/main" id="{9DCDB0FF-8329-424C-A2EE-D130027DC23F}"/>
              </a:ext>
            </a:extLst>
          </p:cNvPr>
          <p:cNvSpPr/>
          <p:nvPr/>
        </p:nvSpPr>
        <p:spPr>
          <a:xfrm>
            <a:off x="6692383" y="1901115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ttangolo 29">
            <a:extLst>
              <a:ext uri="{FF2B5EF4-FFF2-40B4-BE49-F238E27FC236}">
                <a16:creationId xmlns:a16="http://schemas.microsoft.com/office/drawing/2014/main" id="{3FC25979-FB96-4E59-9281-AA61C2CA3B50}"/>
              </a:ext>
            </a:extLst>
          </p:cNvPr>
          <p:cNvSpPr/>
          <p:nvPr/>
        </p:nvSpPr>
        <p:spPr>
          <a:xfrm>
            <a:off x="3577170" y="2758270"/>
            <a:ext cx="1498666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</a:p>
        </p:txBody>
      </p:sp>
      <p:sp>
        <p:nvSpPr>
          <p:cNvPr id="85" name="Rettangolo 30">
            <a:extLst>
              <a:ext uri="{FF2B5EF4-FFF2-40B4-BE49-F238E27FC236}">
                <a16:creationId xmlns:a16="http://schemas.microsoft.com/office/drawing/2014/main" id="{86A38169-3343-40FA-997E-3F51604FBC5F}"/>
              </a:ext>
            </a:extLst>
          </p:cNvPr>
          <p:cNvSpPr/>
          <p:nvPr/>
        </p:nvSpPr>
        <p:spPr>
          <a:xfrm>
            <a:off x="5254503" y="2770476"/>
            <a:ext cx="160290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87" name="Rettangolo 31">
            <a:extLst>
              <a:ext uri="{FF2B5EF4-FFF2-40B4-BE49-F238E27FC236}">
                <a16:creationId xmlns:a16="http://schemas.microsoft.com/office/drawing/2014/main" id="{D910730A-D337-48C7-BB75-70772F5614F2}"/>
              </a:ext>
            </a:extLst>
          </p:cNvPr>
          <p:cNvSpPr/>
          <p:nvPr/>
        </p:nvSpPr>
        <p:spPr>
          <a:xfrm>
            <a:off x="7062740" y="2745377"/>
            <a:ext cx="133419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Knowledge extraction</a:t>
            </a:r>
          </a:p>
        </p:txBody>
      </p:sp>
      <p:sp>
        <p:nvSpPr>
          <p:cNvPr id="89" name="Rettangolo 32">
            <a:extLst>
              <a:ext uri="{FF2B5EF4-FFF2-40B4-BE49-F238E27FC236}">
                <a16:creationId xmlns:a16="http://schemas.microsoft.com/office/drawing/2014/main" id="{7D7BB93A-E7EE-4D97-B93B-9166330E40E1}"/>
              </a:ext>
            </a:extLst>
          </p:cNvPr>
          <p:cNvSpPr/>
          <p:nvPr/>
        </p:nvSpPr>
        <p:spPr>
          <a:xfrm>
            <a:off x="8645427" y="2745376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Visualization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/>
                <a:cs typeface="Arial"/>
              </a:rPr>
              <a:t>interpretation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reccia a destra 39">
            <a:extLst>
              <a:ext uri="{FF2B5EF4-FFF2-40B4-BE49-F238E27FC236}">
                <a16:creationId xmlns:a16="http://schemas.microsoft.com/office/drawing/2014/main" id="{4A340871-949F-48C2-B0C7-2A2FB38FD9A6}"/>
              </a:ext>
            </a:extLst>
          </p:cNvPr>
          <p:cNvSpPr/>
          <p:nvPr/>
        </p:nvSpPr>
        <p:spPr>
          <a:xfrm>
            <a:off x="10150760" y="1888261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ttangolo 40">
            <a:extLst>
              <a:ext uri="{FF2B5EF4-FFF2-40B4-BE49-F238E27FC236}">
                <a16:creationId xmlns:a16="http://schemas.microsoft.com/office/drawing/2014/main" id="{238192B1-34A3-4BD3-8E6E-296FD2B32DB5}"/>
              </a:ext>
            </a:extLst>
          </p:cNvPr>
          <p:cNvSpPr/>
          <p:nvPr/>
        </p:nvSpPr>
        <p:spPr>
          <a:xfrm>
            <a:off x="10374906" y="2731885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Knowledge generalization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33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id="{570A3F2F-D687-4BED-9765-08D4059A5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824" y="1770927"/>
            <a:ext cx="1094050" cy="673262"/>
          </a:xfrm>
          <a:prstGeom prst="rect">
            <a:avLst/>
          </a:prstGeom>
        </p:spPr>
      </p:pic>
      <p:sp>
        <p:nvSpPr>
          <p:cNvPr id="2" name="Rettangolo 28">
            <a:extLst>
              <a:ext uri="{FF2B5EF4-FFF2-40B4-BE49-F238E27FC236}">
                <a16:creationId xmlns:a16="http://schemas.microsoft.com/office/drawing/2014/main" id="{3A2F63B0-9BA1-4184-8BFB-3D6DECCD4D12}"/>
              </a:ext>
            </a:extLst>
          </p:cNvPr>
          <p:cNvSpPr/>
          <p:nvPr/>
        </p:nvSpPr>
        <p:spPr>
          <a:xfrm>
            <a:off x="2226322" y="2731899"/>
            <a:ext cx="1075943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" name="Rettangolo 45">
            <a:extLst>
              <a:ext uri="{FF2B5EF4-FFF2-40B4-BE49-F238E27FC236}">
                <a16:creationId xmlns:a16="http://schemas.microsoft.com/office/drawing/2014/main" id="{05684752-D8B6-4A34-B778-30EBB9B6E66C}"/>
              </a:ext>
            </a:extLst>
          </p:cNvPr>
          <p:cNvSpPr/>
          <p:nvPr/>
        </p:nvSpPr>
        <p:spPr>
          <a:xfrm>
            <a:off x="946518" y="2718783"/>
            <a:ext cx="798074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4487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5AE199-F05E-4D8F-A9EE-A6D74FCF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BF1884-0671-4DDE-AFF3-221AEF7FE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B89882-BFF5-46F1-BCA5-103078C1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Cluster discovery and characterization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AF31730-63E3-4A80-9F58-0F414A7AFABB}"/>
              </a:ext>
            </a:extLst>
          </p:cNvPr>
          <p:cNvSpPr txBox="1">
            <a:spLocks/>
          </p:cNvSpPr>
          <p:nvPr/>
        </p:nvSpPr>
        <p:spPr>
          <a:xfrm>
            <a:off x="1097279" y="2236304"/>
            <a:ext cx="5977938" cy="365266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Identification of 12 relevant clusters of buildings through the analysis of EPCs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Each cluster of EPCs is characterized through:</a:t>
            </a:r>
            <a:endParaRPr lang="en-US" sz="2400" b="1" dirty="0">
              <a:solidFill>
                <a:srgbClr val="FFFFFF"/>
              </a:solidFill>
            </a:endParaRPr>
          </a:p>
          <a:p>
            <a:pPr marL="383540" lvl="1"/>
            <a:r>
              <a:rPr lang="en-US" sz="2400" dirty="0">
                <a:solidFill>
                  <a:srgbClr val="FFFFFF"/>
                </a:solidFill>
              </a:rPr>
              <a:t>Centroids represented through radar plots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383540" lvl="1"/>
            <a:r>
              <a:rPr lang="en-US" sz="2400" dirty="0">
                <a:solidFill>
                  <a:srgbClr val="FFFFFF"/>
                </a:solidFill>
              </a:rPr>
              <a:t>Data distribution for each attribute modeled through boxplot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383540" lvl="1"/>
            <a:r>
              <a:rPr lang="en-US" sz="2400" dirty="0">
                <a:solidFill>
                  <a:srgbClr val="FFFFFF"/>
                </a:solidFill>
              </a:rPr>
              <a:t>Cluster labels, assigned with the support of the domain expert 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  <a:cs typeface="Calibri" panose="020F0502020204030204"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E2B88-7436-4EE0-81B8-73DAC6E99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D78DE-2354-45E0-AAA8-CBBC18162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interni, parete&#10;&#10;Descrizione generata con affidabilità molto elevata">
            <a:extLst>
              <a:ext uri="{FF2B5EF4-FFF2-40B4-BE49-F238E27FC236}">
                <a16:creationId xmlns:a16="http://schemas.microsoft.com/office/drawing/2014/main" id="{45F9CAB1-56AE-4A66-B697-D6F6F50FAE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039" y="555385"/>
            <a:ext cx="3866592" cy="1307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3635534-A48C-4194-B454-E2ED2AFAE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BC5DEDF-6BF1-4744-A388-782F275A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13</a:t>
            </a:fld>
            <a:endParaRPr lang="it-IT"/>
          </a:p>
        </p:txBody>
      </p:sp>
      <p:sp>
        <p:nvSpPr>
          <p:cNvPr id="13" name="Segnaposto numero diapositiva 3">
            <a:extLst>
              <a:ext uri="{FF2B5EF4-FFF2-40B4-BE49-F238E27FC236}">
                <a16:creationId xmlns:a16="http://schemas.microsoft.com/office/drawing/2014/main" id="{7EC0E42E-66F3-4E4E-BF6E-18ADFFBE663F}"/>
              </a:ext>
            </a:extLst>
          </p:cNvPr>
          <p:cNvSpPr txBox="1">
            <a:spLocks/>
          </p:cNvSpPr>
          <p:nvPr/>
        </p:nvSpPr>
        <p:spPr>
          <a:xfrm>
            <a:off x="5780173" y="627722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B035E8-F6B7-4DAD-BF8D-633220745200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Picture 7" descr="Immagine che contiene mappa&#10;&#10;Descrizione generata con affidabilità elevata">
            <a:extLst>
              <a:ext uri="{FF2B5EF4-FFF2-40B4-BE49-F238E27FC236}">
                <a16:creationId xmlns:a16="http://schemas.microsoft.com/office/drawing/2014/main" id="{EE041F39-E3FC-4E58-8252-F549813708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060" y="2468880"/>
            <a:ext cx="2324100" cy="1943100"/>
          </a:xfrm>
          <a:prstGeom prst="rect">
            <a:avLst/>
          </a:prstGeom>
        </p:spPr>
      </p:pic>
      <p:pic>
        <p:nvPicPr>
          <p:cNvPr id="8" name="Picture 8" descr="Immagine che contiene testo, mappa, cielo&#10;&#10;Descrizione generata con affidabilità molto elevata">
            <a:extLst>
              <a:ext uri="{FF2B5EF4-FFF2-40B4-BE49-F238E27FC236}">
                <a16:creationId xmlns:a16="http://schemas.microsoft.com/office/drawing/2014/main" id="{237BD20B-1B7C-427C-A194-5734C7FE52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872" y="4498148"/>
            <a:ext cx="4597878" cy="23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507514-A11B-44B9-8618-F080B667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Cluster </a:t>
            </a:r>
            <a:r>
              <a:rPr lang="it-IT" err="1">
                <a:ea typeface="+mj-lt"/>
                <a:cs typeface="+mj-lt"/>
              </a:rPr>
              <a:t>characterization</a:t>
            </a:r>
            <a:endParaRPr lang="it-IT">
              <a:cs typeface="Calibri Light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18EA093-89C9-4806-BD43-BBBFE184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47FB49-16B6-4907-8A4D-87C768D41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76113"/>
              </p:ext>
            </p:extLst>
          </p:nvPr>
        </p:nvGraphicFramePr>
        <p:xfrm>
          <a:off x="920883" y="1679853"/>
          <a:ext cx="217819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564">
                  <a:extLst>
                    <a:ext uri="{9D8B030D-6E8A-4147-A177-3AD203B41FA5}">
                      <a16:colId xmlns:a16="http://schemas.microsoft.com/office/drawing/2014/main" val="879797887"/>
                    </a:ext>
                  </a:extLst>
                </a:gridCol>
                <a:gridCol w="833629">
                  <a:extLst>
                    <a:ext uri="{9D8B030D-6E8A-4147-A177-3AD203B41FA5}">
                      <a16:colId xmlns:a16="http://schemas.microsoft.com/office/drawing/2014/main" val="8386205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ID​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EPC #​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39202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1,783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0191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1,810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9315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1,683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917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857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5475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2,720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064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1,450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5681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4,083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456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3,574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6004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4,916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219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3,725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0737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808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2647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it-IT" sz="2000">
                          <a:effectLst/>
                        </a:rPr>
                        <a:t>Cluster 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/>
                        <a:t>2,525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62935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773D85-859B-4FEF-A9C6-9E662AB0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3385"/>
              </p:ext>
            </p:extLst>
          </p:nvPr>
        </p:nvGraphicFramePr>
        <p:xfrm>
          <a:off x="3651848" y="1768415"/>
          <a:ext cx="7769147" cy="389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899">
                  <a:extLst>
                    <a:ext uri="{9D8B030D-6E8A-4147-A177-3AD203B41FA5}">
                      <a16:colId xmlns:a16="http://schemas.microsoft.com/office/drawing/2014/main" val="2457961850"/>
                    </a:ext>
                  </a:extLst>
                </a:gridCol>
                <a:gridCol w="575928">
                  <a:extLst>
                    <a:ext uri="{9D8B030D-6E8A-4147-A177-3AD203B41FA5}">
                      <a16:colId xmlns:a16="http://schemas.microsoft.com/office/drawing/2014/main" val="1823708137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72754695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3864305489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1363195013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1242840597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294225200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3593881665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2351253447"/>
                    </a:ext>
                  </a:extLst>
                </a:gridCol>
                <a:gridCol w="776915">
                  <a:extLst>
                    <a:ext uri="{9D8B030D-6E8A-4147-A177-3AD203B41FA5}">
                      <a16:colId xmlns:a16="http://schemas.microsoft.com/office/drawing/2014/main" val="248677801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endParaRPr lang="it-IT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it-IT">
                        <a:effectLst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t-IT" err="1">
                          <a:effectLst/>
                        </a:rPr>
                        <a:t>Districts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26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it-IT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2797776"/>
                  </a:ext>
                </a:extLst>
              </a:tr>
              <a:tr h="190500">
                <a:tc rowSpan="12">
                  <a:txBody>
                    <a:bodyPr/>
                    <a:lstStyle/>
                    <a:p>
                      <a:pPr algn="ctr"/>
                      <a:r>
                        <a:rPr lang="it-IT" dirty="0">
                          <a:effectLst/>
                        </a:rPr>
                        <a:t>Cluster </a:t>
                      </a:r>
                      <a:endParaRPr lang="it-IT" dirty="0"/>
                    </a:p>
                    <a:p>
                      <a:pPr lvl="0" algn="ctr">
                        <a:buNone/>
                      </a:pPr>
                      <a:r>
                        <a:rPr lang="it-IT" dirty="0">
                          <a:effectLst/>
                        </a:rPr>
                        <a:t>Label</a:t>
                      </a:r>
                      <a:endParaRPr lang="it-IT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577969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259264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887657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12710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8400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97625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750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09005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94196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860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701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061022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49991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26977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effectLst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440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3309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66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097C5A-BCED-438F-BA3F-84AEF8D6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52" y="124532"/>
            <a:ext cx="10058400" cy="831982"/>
          </a:xfrm>
        </p:spPr>
        <p:txBody>
          <a:bodyPr>
            <a:normAutofit/>
          </a:bodyPr>
          <a:lstStyle/>
          <a:p>
            <a:r>
              <a:rPr lang="it-IT"/>
              <a:t>Clusters of </a:t>
            </a:r>
            <a:r>
              <a:rPr lang="it-IT" err="1"/>
              <a:t>EPCs</a:t>
            </a:r>
            <a:r>
              <a:rPr lang="it-IT"/>
              <a:t>: High vs Low energy performance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C3D8652-5E9F-41C9-9D06-016015869F2C}"/>
              </a:ext>
            </a:extLst>
          </p:cNvPr>
          <p:cNvSpPr/>
          <p:nvPr/>
        </p:nvSpPr>
        <p:spPr>
          <a:xfrm>
            <a:off x="182128" y="4653413"/>
            <a:ext cx="428625" cy="3905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BBAF08D-95C3-4D94-80C9-858A2F599344}"/>
              </a:ext>
            </a:extLst>
          </p:cNvPr>
          <p:cNvSpPr/>
          <p:nvPr/>
        </p:nvSpPr>
        <p:spPr>
          <a:xfrm>
            <a:off x="182127" y="2210902"/>
            <a:ext cx="428625" cy="3905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FF8D629B-B4AE-4136-B4C5-D2CB5183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15</a:t>
            </a:fld>
            <a:endParaRPr lang="it-IT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C44D8E7-3489-47C5-A852-07FB2AFD4A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37" y="3671606"/>
            <a:ext cx="5494316" cy="235705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5538BFD-6B48-4400-9BA8-EE3C04D338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57" y="1228702"/>
            <a:ext cx="5499264" cy="2352105"/>
          </a:xfrm>
          <a:prstGeom prst="rect">
            <a:avLst/>
          </a:prstGeom>
        </p:spPr>
      </p:pic>
      <p:pic>
        <p:nvPicPr>
          <p:cNvPr id="6" name="Picture 6" descr="Immagine che contiene mappa, dispositivo&#10;&#10;Descrizione generata con affidabilità elevata">
            <a:extLst>
              <a:ext uri="{FF2B5EF4-FFF2-40B4-BE49-F238E27FC236}">
                <a16:creationId xmlns:a16="http://schemas.microsoft.com/office/drawing/2014/main" id="{55F0F293-5F06-4EB9-A18C-6D14786C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361" y="1227118"/>
            <a:ext cx="3045031" cy="2533402"/>
          </a:xfrm>
          <a:prstGeom prst="rect">
            <a:avLst/>
          </a:prstGeom>
        </p:spPr>
      </p:pic>
      <p:pic>
        <p:nvPicPr>
          <p:cNvPr id="10" name="Picture 10" descr="Immagine che contiene mappa&#10;&#10;Descrizione generata con affidabilità elevata">
            <a:extLst>
              <a:ext uri="{FF2B5EF4-FFF2-40B4-BE49-F238E27FC236}">
                <a16:creationId xmlns:a16="http://schemas.microsoft.com/office/drawing/2014/main" id="{6193E024-4826-400A-87C8-C7CC3A2C17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881" y="3671455"/>
            <a:ext cx="3054927" cy="2543298"/>
          </a:xfrm>
          <a:prstGeom prst="rect">
            <a:avLst/>
          </a:prstGeom>
        </p:spPr>
      </p:pic>
      <p:pic>
        <p:nvPicPr>
          <p:cNvPr id="3" name="Picture 10" descr="Immagine che contiene arredamento&#10;&#10;Descrizione generata con affidabilità molto elevata">
            <a:extLst>
              <a:ext uri="{FF2B5EF4-FFF2-40B4-BE49-F238E27FC236}">
                <a16:creationId xmlns:a16="http://schemas.microsoft.com/office/drawing/2014/main" id="{8A638A1B-1B3F-4FD6-925A-7BC2F570DD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769" y="1419225"/>
            <a:ext cx="140494" cy="90488"/>
          </a:xfrm>
          <a:prstGeom prst="rect">
            <a:avLst/>
          </a:prstGeom>
        </p:spPr>
      </p:pic>
      <p:pic>
        <p:nvPicPr>
          <p:cNvPr id="7" name="Picture 13" descr="Immagine che contiene arredamento&#10;&#10;Descrizione generata con affidabilità elevata">
            <a:extLst>
              <a:ext uri="{FF2B5EF4-FFF2-40B4-BE49-F238E27FC236}">
                <a16:creationId xmlns:a16="http://schemas.microsoft.com/office/drawing/2014/main" id="{84044F97-9619-48BE-A540-1DB8672703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283" y="1414463"/>
            <a:ext cx="122635" cy="100014"/>
          </a:xfrm>
          <a:prstGeom prst="rect">
            <a:avLst/>
          </a:prstGeom>
        </p:spPr>
      </p:pic>
      <p:pic>
        <p:nvPicPr>
          <p:cNvPr id="9" name="Picture 10" descr="Immagine che contiene arredamento&#10;&#10;Descrizione generata con affidabilità molto elevata">
            <a:extLst>
              <a:ext uri="{FF2B5EF4-FFF2-40B4-BE49-F238E27FC236}">
                <a16:creationId xmlns:a16="http://schemas.microsoft.com/office/drawing/2014/main" id="{A0B99626-AFB6-4CC8-B8B0-D68A0162D2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769" y="3848100"/>
            <a:ext cx="140494" cy="90488"/>
          </a:xfrm>
          <a:prstGeom prst="rect">
            <a:avLst/>
          </a:prstGeom>
        </p:spPr>
      </p:pic>
      <p:pic>
        <p:nvPicPr>
          <p:cNvPr id="13" name="Picture 13" descr="Immagine che contiene arredamento&#10;&#10;Descrizione generata con affidabilità elevata">
            <a:extLst>
              <a:ext uri="{FF2B5EF4-FFF2-40B4-BE49-F238E27FC236}">
                <a16:creationId xmlns:a16="http://schemas.microsoft.com/office/drawing/2014/main" id="{213B9281-A074-4E4B-8AA3-39A5E7F43A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377" y="3849291"/>
            <a:ext cx="122635" cy="1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EAFC0-25AC-402D-9A87-9CBB0E12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Semi-</a:t>
            </a:r>
            <a:r>
              <a:rPr lang="it-IT" err="1"/>
              <a:t>supervised</a:t>
            </a:r>
            <a:r>
              <a:rPr lang="it-IT"/>
              <a:t> data </a:t>
            </a:r>
            <a:r>
              <a:rPr lang="it-IT" err="1"/>
              <a:t>labeling</a:t>
            </a: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20378CB-2D25-4107-A720-C5FBEEDE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E4ED719-40D1-47A9-A6C6-A4C9C094F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67274"/>
              </p:ext>
            </p:extLst>
          </p:nvPr>
        </p:nvGraphicFramePr>
        <p:xfrm>
          <a:off x="675895" y="1502101"/>
          <a:ext cx="11097752" cy="42239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27959">
                  <a:extLst>
                    <a:ext uri="{9D8B030D-6E8A-4147-A177-3AD203B41FA5}">
                      <a16:colId xmlns:a16="http://schemas.microsoft.com/office/drawing/2014/main" val="2964732485"/>
                    </a:ext>
                  </a:extLst>
                </a:gridCol>
                <a:gridCol w="1580938">
                  <a:extLst>
                    <a:ext uri="{9D8B030D-6E8A-4147-A177-3AD203B41FA5}">
                      <a16:colId xmlns:a16="http://schemas.microsoft.com/office/drawing/2014/main" val="2129069696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1824453975"/>
                    </a:ext>
                  </a:extLst>
                </a:gridCol>
                <a:gridCol w="7707238">
                  <a:extLst>
                    <a:ext uri="{9D8B030D-6E8A-4147-A177-3AD203B41FA5}">
                      <a16:colId xmlns:a16="http://schemas.microsoft.com/office/drawing/2014/main" val="2944935294"/>
                    </a:ext>
                  </a:extLst>
                </a:gridCol>
              </a:tblGrid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 err="1">
                          <a:effectLst/>
                        </a:rPr>
                        <a:t>ClusterID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Energy Performance </a:t>
                      </a:r>
                    </a:p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Label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Color</a:t>
                      </a:r>
                    </a:p>
                  </a:txBody>
                  <a:tcPr marL="5904" marR="5904" marT="59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Description</a:t>
                      </a:r>
                    </a:p>
                  </a:txBody>
                  <a:tcPr marL="5904" marR="5904" marT="59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20375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High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High performing envelope, medium performing energy system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761322699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X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CC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Low performing </a:t>
                      </a:r>
                      <a:r>
                        <a:rPr lang="it-IT" sz="1600" u="none" strike="noStrike" err="1">
                          <a:effectLst/>
                        </a:rPr>
                        <a:t>envelope</a:t>
                      </a:r>
                      <a:r>
                        <a:rPr lang="it-IT" sz="1600" u="none" strike="noStrike">
                          <a:effectLst/>
                        </a:rPr>
                        <a:t>, low </a:t>
                      </a:r>
                      <a:r>
                        <a:rPr lang="it-IT" sz="1600" u="none" strike="noStrike" err="1">
                          <a:effectLst/>
                        </a:rPr>
                        <a:t>values</a:t>
                      </a:r>
                      <a:r>
                        <a:rPr lang="it-IT" sz="1600" u="none" strike="noStrike">
                          <a:effectLst/>
                        </a:rPr>
                        <a:t> of SV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667014052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>
                          <a:effectLst/>
                        </a:rPr>
                        <a:t>High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04" marR="5904" marT="590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High performing envelope and energy system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1636082030"/>
                  </a:ext>
                </a:extLst>
              </a:tr>
              <a:tr h="2421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X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CC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Buildings with large surface area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2133564444"/>
                  </a:ext>
                </a:extLst>
              </a:tr>
              <a:tr h="2279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Low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Low performing </a:t>
                      </a:r>
                      <a:r>
                        <a:rPr lang="it-IT" sz="16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envelope</a:t>
                      </a:r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high </a:t>
                      </a:r>
                      <a:r>
                        <a:rPr lang="it-IT" sz="16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SV</a:t>
                      </a: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582146497"/>
                  </a:ext>
                </a:extLst>
              </a:tr>
              <a:tr h="3126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Medium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Low performing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envelope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medium </a:t>
                      </a:r>
                      <a:r>
                        <a:rPr lang="en-GB" sz="1600" u="none" strike="noStrike">
                          <a:effectLst/>
                        </a:rPr>
                        <a:t>performing energy 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system, low </a:t>
                      </a:r>
                      <a:r>
                        <a:rPr lang="it-IT" sz="160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SV </a:t>
                      </a: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107489292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>
                          <a:effectLst/>
                        </a:rPr>
                        <a:t>High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Low </a:t>
                      </a:r>
                      <a:r>
                        <a:rPr lang="it-IT" sz="1600" u="none" strike="noStrike" err="1">
                          <a:effectLst/>
                        </a:rPr>
                        <a:t>performing</a:t>
                      </a:r>
                      <a:r>
                        <a:rPr lang="it-IT" sz="1600" u="none" strike="noStrike">
                          <a:effectLst/>
                        </a:rPr>
                        <a:t> </a:t>
                      </a:r>
                      <a:r>
                        <a:rPr lang="it-IT" sz="16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envelope</a:t>
                      </a:r>
                      <a:r>
                        <a:rPr lang="it-IT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high </a:t>
                      </a:r>
                      <a:r>
                        <a:rPr lang="en-GB" sz="1600" u="none" strike="noStrike">
                          <a:effectLst/>
                        </a:rPr>
                        <a:t>performing energy system, low values of SV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4048946951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Medium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High performing envelope</a:t>
                      </a:r>
                      <a:r>
                        <a:rPr lang="it-IT" sz="1600" u="none" strike="noStrike">
                          <a:effectLst/>
                        </a:rPr>
                        <a:t>,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low </a:t>
                      </a:r>
                      <a:r>
                        <a:rPr lang="it-IT" sz="160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 system</a:t>
                      </a:r>
                      <a:r>
                        <a:rPr lang="it-IT" sz="1600" u="none" strike="noStrike">
                          <a:effectLst/>
                        </a:rPr>
                        <a:t>, low </a:t>
                      </a:r>
                      <a:r>
                        <a:rPr lang="it-IT" sz="1600" u="none" strike="noStrike" err="1">
                          <a:effectLst/>
                        </a:rPr>
                        <a:t>values</a:t>
                      </a:r>
                      <a:r>
                        <a:rPr lang="it-IT" sz="1600" u="none" strike="noStrike">
                          <a:effectLst/>
                        </a:rPr>
                        <a:t> of SV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2980325475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Medium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Medium performing envelope, 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</a:t>
                      </a:r>
                      <a:r>
                        <a:rPr lang="it-IT" sz="160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</a:t>
                      </a:r>
                      <a:r>
                        <a:rPr lang="it-IT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 </a:t>
                      </a:r>
                      <a:r>
                        <a:rPr lang="en-GB" sz="1600" u="none" strike="noStrike">
                          <a:effectLst/>
                        </a:rPr>
                        <a:t> system, low values of SV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4118989378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>
                          <a:effectLst/>
                        </a:rPr>
                        <a:t>High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04" marR="5904" marT="5904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Medium performing envelope, medium performing system, low values of SV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3018298356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10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X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CCCC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err="1">
                          <a:effectLst/>
                        </a:rPr>
                        <a:t>Historical</a:t>
                      </a:r>
                      <a:r>
                        <a:rPr lang="it-IT" sz="1600" u="none" strike="noStrike" dirty="0">
                          <a:effectLst/>
                        </a:rPr>
                        <a:t> buildings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3527451032"/>
                  </a:ext>
                </a:extLst>
              </a:tr>
              <a:tr h="2524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11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Low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Medium performing envelope, medium performing system</a:t>
                      </a:r>
                      <a:r>
                        <a:rPr lang="it-IT" sz="1600" u="none" strike="noStrike" dirty="0">
                          <a:effectLst/>
                        </a:rPr>
                        <a:t>,</a:t>
                      </a:r>
                      <a:r>
                        <a:rPr lang="en-GB" sz="1600" u="none" strike="noStrike" dirty="0">
                          <a:effectLst/>
                        </a:rPr>
                        <a:t> high values of SV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4" marR="5904" marT="5904" marB="0" anchor="ctr"/>
                </a:tc>
                <a:extLst>
                  <a:ext uri="{0D108BD9-81ED-4DB2-BD59-A6C34878D82A}">
                    <a16:rowId xmlns:a16="http://schemas.microsoft.com/office/drawing/2014/main" val="51650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40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5AE199-F05E-4D8F-A9EE-A6D74FCF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BF1884-0671-4DDE-AFF3-221AEF7FE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B89882-BFF5-46F1-BCA5-103078C1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72128"/>
            <a:ext cx="5977937" cy="10604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Knowledge visualization  - DEMO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E2B88-7436-4EE0-81B8-73DAC6E99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BD78DE-2354-45E0-AAA8-CBBC18162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635534-A48C-4194-B454-E2ED2AFAE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475CE56F-1BD3-4CAF-892F-E1235C5D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520660"/>
            <a:ext cx="6182599" cy="5065212"/>
          </a:xfrm>
        </p:spPr>
        <p:txBody>
          <a:bodyPr vert="horz" lIns="0" tIns="45720" rIns="0" bIns="45720" rtlCol="0" anchor="t">
            <a:no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cs typeface="Times New Roman"/>
              </a:rPr>
              <a:t>Maps with different spatial granularity levels</a:t>
            </a:r>
          </a:p>
          <a:p>
            <a:pPr marL="383540" lvl="1"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City</a:t>
            </a:r>
          </a:p>
          <a:p>
            <a:pPr marL="383540" lvl="1"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District</a:t>
            </a:r>
          </a:p>
          <a:p>
            <a:pPr marL="383540" lvl="1"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Neighborhood</a:t>
            </a:r>
          </a:p>
          <a:p>
            <a:pPr marL="383540" lvl="1" algn="just"/>
            <a:r>
              <a:rPr lang="it-IT" sz="1900" dirty="0" err="1">
                <a:solidFill>
                  <a:schemeClr val="bg1"/>
                </a:solidFill>
                <a:cs typeface="Times New Roman"/>
              </a:rPr>
              <a:t>Dwelling</a:t>
            </a:r>
            <a:r>
              <a:rPr lang="it-IT" sz="1900" dirty="0">
                <a:solidFill>
                  <a:schemeClr val="bg1"/>
                </a:solidFill>
                <a:cs typeface="Times New Roman"/>
              </a:rPr>
              <a:t>​s</a:t>
            </a:r>
            <a:endParaRPr lang="en-US" sz="1900" dirty="0">
              <a:solidFill>
                <a:schemeClr val="bg1"/>
              </a:solidFill>
              <a:cs typeface="Times New Roman"/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  <a:cs typeface="Times New Roman"/>
              </a:rPr>
              <a:t>Different types of maps</a:t>
            </a:r>
          </a:p>
          <a:p>
            <a:pPr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Choropleth maps</a:t>
            </a:r>
          </a:p>
          <a:p>
            <a:pPr marL="383540" lvl="1"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An aggregation metric is required</a:t>
            </a:r>
          </a:p>
          <a:p>
            <a:pPr marL="566420" lvl="2"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Majority model</a:t>
            </a:r>
          </a:p>
          <a:p>
            <a:pPr marL="566420" lvl="2"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Statistical functions to be defined with the domain expert</a:t>
            </a:r>
          </a:p>
          <a:p>
            <a:pPr marL="0" indent="0" algn="just">
              <a:buNone/>
            </a:pPr>
            <a:r>
              <a:rPr lang="en-US" sz="1900" dirty="0">
                <a:solidFill>
                  <a:schemeClr val="bg1"/>
                </a:solidFill>
                <a:cs typeface="Times New Roman"/>
              </a:rPr>
              <a:t>Scatter maps with individual markers</a:t>
            </a:r>
          </a:p>
          <a:p>
            <a:pPr marL="0" indent="0" algn="just">
              <a:buNone/>
            </a:pPr>
            <a:r>
              <a:rPr lang="en-US" sz="1900" dirty="0">
                <a:solidFill>
                  <a:schemeClr val="bg1"/>
                </a:solidFill>
                <a:cs typeface="Times New Roman"/>
              </a:rPr>
              <a:t>Maps with marker-clusters</a:t>
            </a:r>
          </a:p>
          <a:p>
            <a:pPr marL="383540" lvl="1" algn="just"/>
            <a:r>
              <a:rPr lang="en-US" sz="1900" dirty="0">
                <a:solidFill>
                  <a:schemeClr val="bg1"/>
                </a:solidFill>
                <a:cs typeface="Times New Roman"/>
              </a:rPr>
              <a:t>Dynamic plots to model aggregated APEs</a:t>
            </a:r>
          </a:p>
          <a:p>
            <a:endParaRPr lang="it-IT" sz="1900" dirty="0">
              <a:cs typeface="Calibri"/>
            </a:endParaRPr>
          </a:p>
        </p:txBody>
      </p: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id="{B6FB2D54-1B7A-4397-B853-3A23C7AA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4471" y="6356811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17</a:t>
            </a:fld>
            <a:endParaRPr lang="it-IT"/>
          </a:p>
        </p:txBody>
      </p:sp>
      <p:pic>
        <p:nvPicPr>
          <p:cNvPr id="3" name="Picture 3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9DC18B9D-44B3-4610-BE8C-38F5520C5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157" y="4796954"/>
            <a:ext cx="3450770" cy="172785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1C3769F-EDF8-4A2F-AA8C-B532733092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135" y="158031"/>
            <a:ext cx="3871355" cy="195157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BB19C00-5E31-4B96-A253-D99E3A1E4F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061" y="2830166"/>
            <a:ext cx="3763992" cy="13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2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C9A05F86-5DC0-4516-9698-CA136ED9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3612860"/>
            <a:ext cx="11757803" cy="2522129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D2B23E9E-95CA-49B6-B7E1-924B17A53C6C}"/>
              </a:ext>
            </a:extLst>
          </p:cNvPr>
          <p:cNvSpPr txBox="1">
            <a:spLocks/>
          </p:cNvSpPr>
          <p:nvPr/>
        </p:nvSpPr>
        <p:spPr>
          <a:xfrm>
            <a:off x="1098501" y="361473"/>
            <a:ext cx="10058400" cy="7283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Knowledge extraction process from EPCs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8EF4F68B-6D25-4129-B5BF-0DE8F700D663}"/>
              </a:ext>
            </a:extLst>
          </p:cNvPr>
          <p:cNvSpPr/>
          <p:nvPr/>
        </p:nvSpPr>
        <p:spPr>
          <a:xfrm>
            <a:off x="10333107" y="3632234"/>
            <a:ext cx="1509455" cy="23636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Segnaposto numero diapositiva 3">
            <a:extLst>
              <a:ext uri="{FF2B5EF4-FFF2-40B4-BE49-F238E27FC236}">
                <a16:creationId xmlns:a16="http://schemas.microsoft.com/office/drawing/2014/main" id="{A93BB5B7-3D1E-4640-B826-0048F8A1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18</a:t>
            </a:fld>
            <a:endParaRPr lang="it-IT"/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CBD63B22-55F8-4322-BEBB-64F90C04B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07" y="1807665"/>
            <a:ext cx="798074" cy="626628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 b="1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35" name="Gruppo 48">
            <a:extLst>
              <a:ext uri="{FF2B5EF4-FFF2-40B4-BE49-F238E27FC236}">
                <a16:creationId xmlns:a16="http://schemas.microsoft.com/office/drawing/2014/main" id="{9D74A0BA-C3D6-4A7F-ADF8-8029166C80C9}"/>
              </a:ext>
            </a:extLst>
          </p:cNvPr>
          <p:cNvGrpSpPr/>
          <p:nvPr/>
        </p:nvGrpSpPr>
        <p:grpSpPr>
          <a:xfrm>
            <a:off x="2532456" y="1890410"/>
            <a:ext cx="662913" cy="584077"/>
            <a:chOff x="3113791" y="1888690"/>
            <a:chExt cx="662913" cy="584077"/>
          </a:xfrm>
        </p:grpSpPr>
        <p:sp>
          <p:nvSpPr>
            <p:cNvPr id="42" name="AutoShape 6">
              <a:extLst>
                <a:ext uri="{FF2B5EF4-FFF2-40B4-BE49-F238E27FC236}">
                  <a16:creationId xmlns:a16="http://schemas.microsoft.com/office/drawing/2014/main" id="{E394C12E-348F-4ED0-B76B-7592B8BF1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91" y="1888690"/>
              <a:ext cx="379690" cy="279277"/>
            </a:xfrm>
            <a:prstGeom prst="flowChartMagneticDisk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43" name="AutoShape 7">
              <a:extLst>
                <a:ext uri="{FF2B5EF4-FFF2-40B4-BE49-F238E27FC236}">
                  <a16:creationId xmlns:a16="http://schemas.microsoft.com/office/drawing/2014/main" id="{A9B4A84B-F3FD-4A27-9536-9F6ED6132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191" y="2041090"/>
              <a:ext cx="379690" cy="279277"/>
            </a:xfrm>
            <a:prstGeom prst="flowChartMagneticDisk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44" name="AutoShape 8">
              <a:extLst>
                <a:ext uri="{FF2B5EF4-FFF2-40B4-BE49-F238E27FC236}">
                  <a16:creationId xmlns:a16="http://schemas.microsoft.com/office/drawing/2014/main" id="{18AE3B75-FAD1-4893-B906-EF66A4B90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014" y="2193490"/>
              <a:ext cx="379690" cy="279277"/>
            </a:xfrm>
            <a:prstGeom prst="flowChartMagneticDisk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40" name="AutoShape 32">
            <a:extLst>
              <a:ext uri="{FF2B5EF4-FFF2-40B4-BE49-F238E27FC236}">
                <a16:creationId xmlns:a16="http://schemas.microsoft.com/office/drawing/2014/main" id="{FEAA1DCE-5AD9-4A6B-BF1B-77B6DFCB9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9834" y="1697756"/>
            <a:ext cx="896520" cy="696356"/>
          </a:xfrm>
          <a:prstGeom prst="triangle">
            <a:avLst>
              <a:gd name="adj" fmla="val 5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45" name="Freccia a destra 6">
            <a:extLst>
              <a:ext uri="{FF2B5EF4-FFF2-40B4-BE49-F238E27FC236}">
                <a16:creationId xmlns:a16="http://schemas.microsoft.com/office/drawing/2014/main" id="{C4A73C7B-1223-4F09-8BB6-2E6CD19736B8}"/>
              </a:ext>
            </a:extLst>
          </p:cNvPr>
          <p:cNvSpPr/>
          <p:nvPr/>
        </p:nvSpPr>
        <p:spPr>
          <a:xfrm>
            <a:off x="8421281" y="1901752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24">
            <a:extLst>
              <a:ext uri="{FF2B5EF4-FFF2-40B4-BE49-F238E27FC236}">
                <a16:creationId xmlns:a16="http://schemas.microsoft.com/office/drawing/2014/main" id="{6AC64522-B3C7-4847-B7B0-F18CAAF45B50}"/>
              </a:ext>
            </a:extLst>
          </p:cNvPr>
          <p:cNvGrpSpPr>
            <a:grpSpLocks/>
          </p:cNvGrpSpPr>
          <p:nvPr/>
        </p:nvGrpSpPr>
        <p:grpSpPr bwMode="auto">
          <a:xfrm>
            <a:off x="7265473" y="1651803"/>
            <a:ext cx="989374" cy="874581"/>
            <a:chOff x="3936" y="2688"/>
            <a:chExt cx="672" cy="576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F91D75D3-2D0B-4D29-AA23-7226D2C9E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96" cy="57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CEB58ACD-1D2A-42C8-B1A9-8251FABBC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96" cy="19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49033EA8-51A0-441A-B20B-9477B9AB3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240" cy="9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5807102A-E34E-4CDE-9B77-0566D18C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96" cy="38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grpSp>
        <p:nvGrpSpPr>
          <p:cNvPr id="61" name="Group 16">
            <a:extLst>
              <a:ext uri="{FF2B5EF4-FFF2-40B4-BE49-F238E27FC236}">
                <a16:creationId xmlns:a16="http://schemas.microsoft.com/office/drawing/2014/main" id="{D3973648-7A70-41AC-80FF-5DAC11BB2D8F}"/>
              </a:ext>
            </a:extLst>
          </p:cNvPr>
          <p:cNvGrpSpPr>
            <a:grpSpLocks/>
          </p:cNvGrpSpPr>
          <p:nvPr/>
        </p:nvGrpSpPr>
        <p:grpSpPr bwMode="auto">
          <a:xfrm>
            <a:off x="5768376" y="1574333"/>
            <a:ext cx="457200" cy="990600"/>
            <a:chOff x="3696" y="2400"/>
            <a:chExt cx="288" cy="624"/>
          </a:xfrm>
        </p:grpSpPr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C59D0EB3-AAC6-4749-9C17-BE5F50856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C078B8B2-9CC9-4CE9-BF8D-6E10BA508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9" name="Rectangle 19">
              <a:extLst>
                <a:ext uri="{FF2B5EF4-FFF2-40B4-BE49-F238E27FC236}">
                  <a16:creationId xmlns:a16="http://schemas.microsoft.com/office/drawing/2014/main" id="{89072509-40AC-486E-AA2E-A158AAC6A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96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214D5AB5-466B-4575-8C02-09D343D98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63" name="Freccia a destra 17">
            <a:extLst>
              <a:ext uri="{FF2B5EF4-FFF2-40B4-BE49-F238E27FC236}">
                <a16:creationId xmlns:a16="http://schemas.microsoft.com/office/drawing/2014/main" id="{516CF551-1A75-4912-B9E3-C4ECE1725482}"/>
              </a:ext>
            </a:extLst>
          </p:cNvPr>
          <p:cNvSpPr/>
          <p:nvPr/>
        </p:nvSpPr>
        <p:spPr>
          <a:xfrm>
            <a:off x="4925323" y="196234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10">
            <a:extLst>
              <a:ext uri="{FF2B5EF4-FFF2-40B4-BE49-F238E27FC236}">
                <a16:creationId xmlns:a16="http://schemas.microsoft.com/office/drawing/2014/main" id="{883DF008-5DCA-4D98-A2D3-84E3A67AFB79}"/>
              </a:ext>
            </a:extLst>
          </p:cNvPr>
          <p:cNvGrpSpPr>
            <a:grpSpLocks/>
          </p:cNvGrpSpPr>
          <p:nvPr/>
        </p:nvGrpSpPr>
        <p:grpSpPr bwMode="auto">
          <a:xfrm>
            <a:off x="4036038" y="1798004"/>
            <a:ext cx="580356" cy="728379"/>
            <a:chOff x="2688" y="2016"/>
            <a:chExt cx="336" cy="384"/>
          </a:xfrm>
        </p:grpSpPr>
        <p:sp>
          <p:nvSpPr>
            <p:cNvPr id="65" name="AutoShape 11">
              <a:extLst>
                <a:ext uri="{FF2B5EF4-FFF2-40B4-BE49-F238E27FC236}">
                  <a16:creationId xmlns:a16="http://schemas.microsoft.com/office/drawing/2014/main" id="{8F1C9A81-6EE5-426C-BA28-1423DA690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64" y="2040"/>
              <a:ext cx="384" cy="336"/>
            </a:xfrm>
            <a:prstGeom prst="foldedCorner">
              <a:avLst>
                <a:gd name="adj" fmla="val 125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66" name="Line 12">
              <a:extLst>
                <a:ext uri="{FF2B5EF4-FFF2-40B4-BE49-F238E27FC236}">
                  <a16:creationId xmlns:a16="http://schemas.microsoft.com/office/drawing/2014/main" id="{1578AC13-6945-4333-9B41-D32F72475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3">
              <a:extLst>
                <a:ext uri="{FF2B5EF4-FFF2-40B4-BE49-F238E27FC236}">
                  <a16:creationId xmlns:a16="http://schemas.microsoft.com/office/drawing/2014/main" id="{C5B3616F-58F9-4A26-9EE3-255442276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4">
              <a:extLst>
                <a:ext uri="{FF2B5EF4-FFF2-40B4-BE49-F238E27FC236}">
                  <a16:creationId xmlns:a16="http://schemas.microsoft.com/office/drawing/2014/main" id="{BF7A8AA8-345E-44D7-9117-964230F80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Freccia a destra 23">
            <a:extLst>
              <a:ext uri="{FF2B5EF4-FFF2-40B4-BE49-F238E27FC236}">
                <a16:creationId xmlns:a16="http://schemas.microsoft.com/office/drawing/2014/main" id="{E589D510-EF95-47C2-8EEE-379C1D7B793D}"/>
              </a:ext>
            </a:extLst>
          </p:cNvPr>
          <p:cNvSpPr/>
          <p:nvPr/>
        </p:nvSpPr>
        <p:spPr>
          <a:xfrm>
            <a:off x="3423486" y="1974938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ccia a destra 24">
            <a:extLst>
              <a:ext uri="{FF2B5EF4-FFF2-40B4-BE49-F238E27FC236}">
                <a16:creationId xmlns:a16="http://schemas.microsoft.com/office/drawing/2014/main" id="{2C343F61-0BFA-4E80-BBE2-C0103C11D324}"/>
              </a:ext>
            </a:extLst>
          </p:cNvPr>
          <p:cNvSpPr/>
          <p:nvPr/>
        </p:nvSpPr>
        <p:spPr>
          <a:xfrm>
            <a:off x="1949616" y="194702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ccia a destra 25">
            <a:extLst>
              <a:ext uri="{FF2B5EF4-FFF2-40B4-BE49-F238E27FC236}">
                <a16:creationId xmlns:a16="http://schemas.microsoft.com/office/drawing/2014/main" id="{77B946F7-41E9-4C63-9DE2-1EA2727E941A}"/>
              </a:ext>
            </a:extLst>
          </p:cNvPr>
          <p:cNvSpPr/>
          <p:nvPr/>
        </p:nvSpPr>
        <p:spPr>
          <a:xfrm>
            <a:off x="6692383" y="1901115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ttangolo 29">
            <a:extLst>
              <a:ext uri="{FF2B5EF4-FFF2-40B4-BE49-F238E27FC236}">
                <a16:creationId xmlns:a16="http://schemas.microsoft.com/office/drawing/2014/main" id="{816C4F4C-1B71-46D6-8699-252578FF046F}"/>
              </a:ext>
            </a:extLst>
          </p:cNvPr>
          <p:cNvSpPr/>
          <p:nvPr/>
        </p:nvSpPr>
        <p:spPr>
          <a:xfrm>
            <a:off x="3577170" y="2758270"/>
            <a:ext cx="1498666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</a:p>
        </p:txBody>
      </p:sp>
      <p:sp>
        <p:nvSpPr>
          <p:cNvPr id="81" name="Rettangolo 30">
            <a:extLst>
              <a:ext uri="{FF2B5EF4-FFF2-40B4-BE49-F238E27FC236}">
                <a16:creationId xmlns:a16="http://schemas.microsoft.com/office/drawing/2014/main" id="{3025A925-3389-43FA-ADFB-6E808F745473}"/>
              </a:ext>
            </a:extLst>
          </p:cNvPr>
          <p:cNvSpPr/>
          <p:nvPr/>
        </p:nvSpPr>
        <p:spPr>
          <a:xfrm>
            <a:off x="5254503" y="2770476"/>
            <a:ext cx="160290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83" name="Rettangolo 31">
            <a:extLst>
              <a:ext uri="{FF2B5EF4-FFF2-40B4-BE49-F238E27FC236}">
                <a16:creationId xmlns:a16="http://schemas.microsoft.com/office/drawing/2014/main" id="{759E7BA5-C8C4-4000-8391-64D616DB45C3}"/>
              </a:ext>
            </a:extLst>
          </p:cNvPr>
          <p:cNvSpPr/>
          <p:nvPr/>
        </p:nvSpPr>
        <p:spPr>
          <a:xfrm>
            <a:off x="7062740" y="2745377"/>
            <a:ext cx="133419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Knowledge extraction</a:t>
            </a:r>
          </a:p>
        </p:txBody>
      </p:sp>
      <p:sp>
        <p:nvSpPr>
          <p:cNvPr id="85" name="Rettangolo 32">
            <a:extLst>
              <a:ext uri="{FF2B5EF4-FFF2-40B4-BE49-F238E27FC236}">
                <a16:creationId xmlns:a16="http://schemas.microsoft.com/office/drawing/2014/main" id="{F3314491-7226-4A65-A2E3-AAF1657A0CDE}"/>
              </a:ext>
            </a:extLst>
          </p:cNvPr>
          <p:cNvSpPr/>
          <p:nvPr/>
        </p:nvSpPr>
        <p:spPr>
          <a:xfrm>
            <a:off x="8645427" y="2745376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Visualization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/>
                <a:cs typeface="Arial"/>
              </a:rPr>
              <a:t>interpretation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reccia a destra 39">
            <a:extLst>
              <a:ext uri="{FF2B5EF4-FFF2-40B4-BE49-F238E27FC236}">
                <a16:creationId xmlns:a16="http://schemas.microsoft.com/office/drawing/2014/main" id="{522D682C-A0EA-43BD-8DA8-3385BA3AD997}"/>
              </a:ext>
            </a:extLst>
          </p:cNvPr>
          <p:cNvSpPr/>
          <p:nvPr/>
        </p:nvSpPr>
        <p:spPr>
          <a:xfrm>
            <a:off x="10150760" y="1888261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ttangolo 40">
            <a:extLst>
              <a:ext uri="{FF2B5EF4-FFF2-40B4-BE49-F238E27FC236}">
                <a16:creationId xmlns:a16="http://schemas.microsoft.com/office/drawing/2014/main" id="{9C747F58-47EF-4C05-B3FA-22D5DC9CB431}"/>
              </a:ext>
            </a:extLst>
          </p:cNvPr>
          <p:cNvSpPr/>
          <p:nvPr/>
        </p:nvSpPr>
        <p:spPr>
          <a:xfrm>
            <a:off x="10374906" y="2731885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Knowledge generalization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33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id="{8C1F1673-1077-4782-B936-872CDD26CB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824" y="1770927"/>
            <a:ext cx="1094050" cy="673262"/>
          </a:xfrm>
          <a:prstGeom prst="rect">
            <a:avLst/>
          </a:prstGeom>
        </p:spPr>
      </p:pic>
      <p:sp>
        <p:nvSpPr>
          <p:cNvPr id="2" name="Rettangolo 28">
            <a:extLst>
              <a:ext uri="{FF2B5EF4-FFF2-40B4-BE49-F238E27FC236}">
                <a16:creationId xmlns:a16="http://schemas.microsoft.com/office/drawing/2014/main" id="{61689A71-F910-4932-8982-C3502CFE5128}"/>
              </a:ext>
            </a:extLst>
          </p:cNvPr>
          <p:cNvSpPr/>
          <p:nvPr/>
        </p:nvSpPr>
        <p:spPr>
          <a:xfrm>
            <a:off x="2226322" y="2731899"/>
            <a:ext cx="1075943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" name="Rettangolo 45">
            <a:extLst>
              <a:ext uri="{FF2B5EF4-FFF2-40B4-BE49-F238E27FC236}">
                <a16:creationId xmlns:a16="http://schemas.microsoft.com/office/drawing/2014/main" id="{92760AAA-B55E-46EA-B847-B14FDCADC228}"/>
              </a:ext>
            </a:extLst>
          </p:cNvPr>
          <p:cNvSpPr/>
          <p:nvPr/>
        </p:nvSpPr>
        <p:spPr>
          <a:xfrm>
            <a:off x="946518" y="2718783"/>
            <a:ext cx="798074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5382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D0BB137-9582-451C-AC4D-0047414F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Tania CERQUITELLI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F5B0B1-C3F5-494C-91A8-03066C3B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19</a:t>
            </a:fld>
            <a:endParaRPr lang="it-IT"/>
          </a:p>
        </p:txBody>
      </p:sp>
      <p:pic>
        <p:nvPicPr>
          <p:cNvPr id="8" name="Picture 2" descr="http://8.nyoliveoil.com/images/thanks.png">
            <a:extLst>
              <a:ext uri="{FF2B5EF4-FFF2-40B4-BE49-F238E27FC236}">
                <a16:creationId xmlns:a16="http://schemas.microsoft.com/office/drawing/2014/main" id="{566F3639-BFF2-40EC-81BF-F3BF85FB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77" y="128700"/>
            <a:ext cx="7349402" cy="458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1E857C07-DDE6-46A2-B4C9-49089EAD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679" y="3282950"/>
            <a:ext cx="3465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haroni" panose="02010803020104030203" pitchFamily="2" charset="-79"/>
                <a:cs typeface="Aharoni" panose="02010803020104030203" pitchFamily="2" charset="-79"/>
              </a:rPr>
              <a:t>… </a:t>
            </a:r>
            <a:r>
              <a:rPr lang="it-IT" altLang="it-IT" err="1">
                <a:latin typeface="Aharoni" panose="02010803020104030203" pitchFamily="2" charset="-79"/>
                <a:cs typeface="Aharoni" panose="02010803020104030203" pitchFamily="2" charset="-79"/>
              </a:rPr>
              <a:t>questions</a:t>
            </a:r>
            <a:r>
              <a:rPr lang="it-IT" altLang="it-IT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19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F79F0-36FC-416A-81FB-9281F397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70" y="381437"/>
            <a:ext cx="10058400" cy="624177"/>
          </a:xfrm>
        </p:spPr>
        <p:txBody>
          <a:bodyPr/>
          <a:lstStyle/>
          <a:p>
            <a:r>
              <a:rPr lang="it-IT" err="1"/>
              <a:t>Main</a:t>
            </a:r>
            <a:r>
              <a:rPr lang="it-IT"/>
              <a:t> </a:t>
            </a:r>
            <a:r>
              <a:rPr lang="it-IT" err="1"/>
              <a:t>research</a:t>
            </a:r>
            <a:r>
              <a:rPr lang="it-IT"/>
              <a:t> </a:t>
            </a:r>
            <a:r>
              <a:rPr lang="it-IT" err="1"/>
              <a:t>objective</a:t>
            </a:r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66580A-6A40-49EE-B171-917B4BA36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881" y="5371369"/>
            <a:ext cx="2304829" cy="778452"/>
          </a:xfrm>
          <a:prstGeom prst="rect">
            <a:avLst/>
          </a:prstGeom>
        </p:spPr>
      </p:pic>
      <p:pic>
        <p:nvPicPr>
          <p:cNvPr id="5" name="Immagine 9">
            <a:extLst>
              <a:ext uri="{FF2B5EF4-FFF2-40B4-BE49-F238E27FC236}">
                <a16:creationId xmlns:a16="http://schemas.microsoft.com/office/drawing/2014/main" id="{23B794AC-E0B5-494D-ABE3-40C90F89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70" y="5540297"/>
            <a:ext cx="2404134" cy="6654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magine 11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0F08527-2290-4BD5-97E2-930FD69ACC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924" y="2473396"/>
            <a:ext cx="4075221" cy="1911208"/>
          </a:xfrm>
          <a:prstGeom prst="rect">
            <a:avLst/>
          </a:prstGeom>
        </p:spPr>
      </p:pic>
      <p:pic>
        <p:nvPicPr>
          <p:cNvPr id="7" name="Immagine 6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4C462C8E-8293-401E-9421-0BBDD42F78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029" y="3427444"/>
            <a:ext cx="2575396" cy="2091587"/>
          </a:xfrm>
          <a:prstGeom prst="rect">
            <a:avLst/>
          </a:prstGeom>
        </p:spPr>
      </p:pic>
      <p:pic>
        <p:nvPicPr>
          <p:cNvPr id="6" name="Picture 2">
            <a:hlinkClick r:id="rId8" action="ppaction://hlinkfile"/>
            <a:extLst>
              <a:ext uri="{FF2B5EF4-FFF2-40B4-BE49-F238E27FC236}">
                <a16:creationId xmlns:a16="http://schemas.microsoft.com/office/drawing/2014/main" id="{3FAF3717-B283-407B-A973-2D357BF9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644" y="1538807"/>
            <a:ext cx="2524971" cy="19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3408F92D-F87E-4216-8955-18604D7388D5}"/>
              </a:ext>
            </a:extLst>
          </p:cNvPr>
          <p:cNvSpPr/>
          <p:nvPr/>
        </p:nvSpPr>
        <p:spPr>
          <a:xfrm>
            <a:off x="7664169" y="1317703"/>
            <a:ext cx="4331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Characterization and </a:t>
            </a:r>
          </a:p>
          <a:p>
            <a:pPr algn="ctr"/>
            <a:r>
              <a:rPr lang="en-US" sz="2400" b="1" spc="5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energy mapping, city of Turin</a:t>
            </a:r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ACE6420-E9AF-4A1F-9D4D-ABB454A0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22" name="Diagramma 15">
            <a:extLst>
              <a:ext uri="{FF2B5EF4-FFF2-40B4-BE49-F238E27FC236}">
                <a16:creationId xmlns:a16="http://schemas.microsoft.com/office/drawing/2014/main" id="{24A97FB3-4BF5-48A4-9CA8-ABC199EAF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715983"/>
              </p:ext>
            </p:extLst>
          </p:nvPr>
        </p:nvGraphicFramePr>
        <p:xfrm>
          <a:off x="406216" y="1538807"/>
          <a:ext cx="4568979" cy="372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16264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97ABA-7C3D-49A1-BEFD-D3964BA4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Public talks</a:t>
            </a:r>
            <a:endParaRPr lang="it-IT" err="1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20E26FC-628B-4F11-B645-91DBBF4E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20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C7E1CB3-AEB0-4DF9-90DF-1C2E192ECC9E}"/>
              </a:ext>
            </a:extLst>
          </p:cNvPr>
          <p:cNvSpPr/>
          <p:nvPr/>
        </p:nvSpPr>
        <p:spPr>
          <a:xfrm>
            <a:off x="1159435" y="1715248"/>
            <a:ext cx="10053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Tania Cerquitelli 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Creare valore e strutturare conoscenza a partire da open data energetici: metodi, sfide e opportunità.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Open Access Week @ POLITO,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October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23th, 2018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Turin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Italy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>
                <a:hlinkClick r:id="rId2"/>
              </a:rPr>
              <a:t>http://www.politocomunica.polito.it/news/allegato/(idnews)/11788/(ord)/0</a:t>
            </a:r>
            <a:endParaRPr lang="it-IT" b="1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b="1" dirty="0"/>
          </a:p>
          <a:p>
            <a:r>
              <a:rPr lang="it-IT" b="1" dirty="0"/>
              <a:t>Tania Cerquitelli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Visualizing high-resolution exploratory energy maps by analyzing energy-performance certificates</a:t>
            </a:r>
            <a:r>
              <a:rPr lang="en-US" b="1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4th Workshop of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SmartData@PoliTO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Interdepartmental Center will be held on February 28th, 2019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Politecnico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di Torino – AULA MAGNA </a:t>
            </a:r>
            <a:r>
              <a:rPr lang="it-IT" dirty="0">
                <a:hlinkClick r:id="rId3"/>
              </a:rPr>
              <a:t>https://smartdata.polito.it/4th-smartdata-workshop-public/#cerquitelli</a:t>
            </a:r>
            <a:endParaRPr lang="it-IT" dirty="0"/>
          </a:p>
          <a:p>
            <a:endParaRPr lang="it-IT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Tania Cerquitelli and Alfonso </a:t>
            </a:r>
            <a:r>
              <a:rPr lang="it-IT" b="1" i="1" dirty="0" err="1">
                <a:solidFill>
                  <a:schemeClr val="bg1">
                    <a:lumMod val="50000"/>
                  </a:schemeClr>
                </a:solidFill>
              </a:rPr>
              <a:t>Capozzoli</a:t>
            </a:r>
            <a:r>
              <a:rPr lang="it-IT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Exploring open data to spread out knowledge: a real-world use</a:t>
            </a:r>
          </a:p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case in the energy </a:t>
            </a:r>
            <a:r>
              <a:rPr lang="en-US" b="1" i="1" dirty="0" err="1">
                <a:solidFill>
                  <a:schemeClr val="bg1">
                    <a:lumMod val="50000"/>
                  </a:schemeClr>
                </a:solidFill>
              </a:rPr>
              <a:t>domai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. Focus on Open Access, </a:t>
            </a:r>
            <a:r>
              <a:rPr lang="en-US" b="1" i="1" dirty="0" err="1">
                <a:solidFill>
                  <a:schemeClr val="bg1">
                    <a:lumMod val="50000"/>
                  </a:schemeClr>
                </a:solidFill>
              </a:rPr>
              <a:t>Università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 di Torino, May 7</a:t>
            </a:r>
            <a:r>
              <a:rPr lang="en-US" b="1" i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, 2019 Turin, Italy. </a:t>
            </a:r>
            <a:r>
              <a:rPr lang="it-IT" dirty="0">
                <a:hlinkClick r:id="rId4"/>
              </a:rPr>
              <a:t>http://www.politocomunica.polito.it/en/news/allegato/(idnews)/12677/(ord)/0</a:t>
            </a:r>
            <a:endParaRPr lang="it-IT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00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97ABA-7C3D-49A1-BEFD-D3964BA4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Joint </a:t>
            </a:r>
            <a:r>
              <a:rPr lang="it-IT" err="1"/>
              <a:t>publications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20E26FC-628B-4F11-B645-91DBBF4E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35E8-F6B7-4DAD-BF8D-633220745200}" type="slidenum">
              <a:rPr lang="it-IT" smtClean="0"/>
              <a:t>21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C7E1CB3-AEB0-4DF9-90DF-1C2E192ECC9E}"/>
              </a:ext>
            </a:extLst>
          </p:cNvPr>
          <p:cNvSpPr/>
          <p:nvPr/>
        </p:nvSpPr>
        <p:spPr>
          <a:xfrm>
            <a:off x="1159435" y="1715248"/>
            <a:ext cx="10053048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it-IT" b="1" dirty="0"/>
              <a:t>Cerquitelli T., Di Corso E., Proto S, </a:t>
            </a:r>
            <a:r>
              <a:rPr lang="it-IT" b="1" dirty="0" err="1"/>
              <a:t>Capozzoli</a:t>
            </a:r>
            <a:r>
              <a:rPr lang="it-IT" b="1" dirty="0"/>
              <a:t> A., Bellotti F., </a:t>
            </a:r>
            <a:r>
              <a:rPr lang="it-IT" b="1" dirty="0" err="1"/>
              <a:t>Cassese</a:t>
            </a:r>
            <a:r>
              <a:rPr lang="it-IT" b="1" dirty="0"/>
              <a:t> M.G., </a:t>
            </a:r>
            <a:r>
              <a:rPr lang="it-IT" b="1" dirty="0" err="1"/>
              <a:t>Baralis</a:t>
            </a:r>
            <a:r>
              <a:rPr lang="it-IT" b="1" dirty="0"/>
              <a:t> E., </a:t>
            </a:r>
            <a:r>
              <a:rPr lang="it-IT" b="1" dirty="0" err="1"/>
              <a:t>Mellia</a:t>
            </a:r>
            <a:r>
              <a:rPr lang="it-IT" b="1" dirty="0"/>
              <a:t> M., Casagrande S., Tamburini M., </a:t>
            </a:r>
            <a:r>
              <a:rPr lang="it-IT" b="1" i="1" dirty="0" err="1"/>
              <a:t>Exploring</a:t>
            </a:r>
            <a:r>
              <a:rPr lang="it-IT" b="1" i="1" dirty="0"/>
              <a:t> Energy Performance Certificates </a:t>
            </a:r>
            <a:r>
              <a:rPr lang="it-IT" b="1" i="1" dirty="0" err="1"/>
              <a:t>through</a:t>
            </a:r>
            <a:r>
              <a:rPr lang="it-IT" b="1" i="1" dirty="0"/>
              <a:t> </a:t>
            </a:r>
            <a:r>
              <a:rPr lang="it-IT" b="1" i="1" dirty="0" err="1"/>
              <a:t>Visualization</a:t>
            </a:r>
            <a:r>
              <a:rPr lang="it-IT" b="1" dirty="0"/>
              <a:t>. In </a:t>
            </a:r>
            <a:r>
              <a:rPr lang="en-US" b="1" dirty="0"/>
              <a:t>Proceedings of the Workshops of the EDBT/ICDT 2019 Joint Conference (EDBT/ICDT 2019) Lisbon, Portugal, March 26, 2019.</a:t>
            </a:r>
            <a:endParaRPr lang="it-IT" dirty="0"/>
          </a:p>
          <a:p>
            <a:pPr algn="just"/>
            <a:endParaRPr lang="en-US" b="1" dirty="0">
              <a:cs typeface="Calibri" panose="020F0502020204030204"/>
            </a:endParaRPr>
          </a:p>
          <a:p>
            <a:pPr algn="just"/>
            <a:r>
              <a:rPr lang="it-IT" b="1" dirty="0"/>
              <a:t>Cerquitelli T., Di Corso E., Proto S,  </a:t>
            </a:r>
            <a:r>
              <a:rPr lang="it-IT" b="1" dirty="0" err="1"/>
              <a:t>Capozzoli</a:t>
            </a:r>
            <a:r>
              <a:rPr lang="it-IT" b="1" dirty="0"/>
              <a:t> A., Mazzarelli D. M., Nasso A., </a:t>
            </a:r>
            <a:r>
              <a:rPr lang="it-IT" b="1" dirty="0" err="1"/>
              <a:t>Baralis</a:t>
            </a:r>
            <a:r>
              <a:rPr lang="it-IT" b="1" dirty="0"/>
              <a:t> E., </a:t>
            </a:r>
            <a:r>
              <a:rPr lang="it-IT" b="1" dirty="0" err="1"/>
              <a:t>Mellia</a:t>
            </a:r>
            <a:r>
              <a:rPr lang="it-IT" b="1" dirty="0"/>
              <a:t> M., Casagrande S., Tamburini M., </a:t>
            </a:r>
            <a:r>
              <a:rPr lang="it-IT" b="1" i="1" dirty="0" err="1"/>
              <a:t>Visualising</a:t>
            </a:r>
            <a:r>
              <a:rPr lang="it-IT" b="1" i="1" dirty="0"/>
              <a:t> high-</a:t>
            </a:r>
            <a:r>
              <a:rPr lang="it-IT" b="1" i="1" dirty="0" err="1"/>
              <a:t>resolution</a:t>
            </a:r>
            <a:r>
              <a:rPr lang="it-IT" b="1" i="1" dirty="0"/>
              <a:t> energy </a:t>
            </a:r>
            <a:r>
              <a:rPr lang="it-IT" b="1" i="1" dirty="0" err="1"/>
              <a:t>maps</a:t>
            </a:r>
            <a:r>
              <a:rPr lang="it-IT" b="1" i="1" dirty="0"/>
              <a:t> </a:t>
            </a:r>
            <a:r>
              <a:rPr lang="it-IT" b="1" i="1" dirty="0" err="1"/>
              <a:t>through</a:t>
            </a:r>
            <a:r>
              <a:rPr lang="it-IT" b="1" i="1" dirty="0"/>
              <a:t> the </a:t>
            </a:r>
            <a:r>
              <a:rPr lang="it-IT" b="1" i="1" dirty="0" err="1"/>
              <a:t>exploratory</a:t>
            </a:r>
            <a:r>
              <a:rPr lang="it-IT" b="1" i="1" dirty="0"/>
              <a:t> </a:t>
            </a:r>
            <a:r>
              <a:rPr lang="it-IT" b="1" i="1" dirty="0" err="1"/>
              <a:t>analysis</a:t>
            </a:r>
            <a:r>
              <a:rPr lang="it-IT" b="1" i="1" dirty="0"/>
              <a:t> of energy performance certificates. </a:t>
            </a:r>
            <a:r>
              <a:rPr lang="it-IT" b="1" dirty="0"/>
              <a:t>In </a:t>
            </a:r>
            <a:r>
              <a:rPr lang="it-IT" b="1" dirty="0" err="1"/>
              <a:t>Proceedings</a:t>
            </a:r>
            <a:r>
              <a:rPr lang="it-IT" b="1" dirty="0"/>
              <a:t> of the IEEE SEST 2019</a:t>
            </a:r>
            <a:r>
              <a:rPr lang="en-US" b="1" dirty="0"/>
              <a:t>, Porto, Portugal, September 9-11, 2019.</a:t>
            </a:r>
            <a:endParaRPr lang="it-IT" b="1" dirty="0"/>
          </a:p>
          <a:p>
            <a:pPr algn="just"/>
            <a:br>
              <a:rPr lang="it-IT" b="1" dirty="0"/>
            </a:br>
            <a:br>
              <a:rPr lang="it-IT" b="1" dirty="0"/>
            </a:br>
            <a:endParaRPr lang="it-IT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992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F79F0-36FC-416A-81FB-9281F397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70" y="381437"/>
            <a:ext cx="10058400" cy="624177"/>
          </a:xfrm>
        </p:spPr>
        <p:txBody>
          <a:bodyPr/>
          <a:lstStyle/>
          <a:p>
            <a:r>
              <a:rPr lang="it-IT" err="1"/>
              <a:t>Main</a:t>
            </a:r>
            <a:r>
              <a:rPr lang="it-IT"/>
              <a:t> </a:t>
            </a:r>
            <a:r>
              <a:rPr lang="it-IT" err="1"/>
              <a:t>research</a:t>
            </a:r>
            <a:r>
              <a:rPr lang="it-IT"/>
              <a:t> </a:t>
            </a:r>
            <a:r>
              <a:rPr lang="it-IT" err="1"/>
              <a:t>objective</a:t>
            </a:r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66580A-6A40-49EE-B171-917B4BA36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881" y="5371369"/>
            <a:ext cx="2304829" cy="778452"/>
          </a:xfrm>
          <a:prstGeom prst="rect">
            <a:avLst/>
          </a:prstGeom>
        </p:spPr>
      </p:pic>
      <p:pic>
        <p:nvPicPr>
          <p:cNvPr id="5" name="Immagine 9">
            <a:extLst>
              <a:ext uri="{FF2B5EF4-FFF2-40B4-BE49-F238E27FC236}">
                <a16:creationId xmlns:a16="http://schemas.microsoft.com/office/drawing/2014/main" id="{23B794AC-E0B5-494D-ABE3-40C90F8970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70" y="5540297"/>
            <a:ext cx="2404134" cy="66541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A6928215-6718-4A80-A456-B1AA849CB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373541"/>
              </p:ext>
            </p:extLst>
          </p:nvPr>
        </p:nvGraphicFramePr>
        <p:xfrm>
          <a:off x="406216" y="1538807"/>
          <a:ext cx="4568979" cy="372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D5EC88E8-FFF4-4165-AC2C-FFA108DA0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521210"/>
              </p:ext>
            </p:extLst>
          </p:nvPr>
        </p:nvGraphicFramePr>
        <p:xfrm>
          <a:off x="3435766" y="1538807"/>
          <a:ext cx="6826264" cy="365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A8D3B1-B551-4F73-A810-EFE72E6F938F}"/>
              </a:ext>
            </a:extLst>
          </p:cNvPr>
          <p:cNvSpPr txBox="1"/>
          <p:nvPr/>
        </p:nvSpPr>
        <p:spPr>
          <a:xfrm>
            <a:off x="8727665" y="1777587"/>
            <a:ext cx="3175490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Mapping the energy demand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of buildings at neighborhood and city level 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Characterization of metropolitan areas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with respect to energy-efficiency parameters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Targeted incentive policies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Energy planning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Development of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more accurate benchmark models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Targeted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promotional offers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6C61695-4885-405A-9610-9D6F286316C4}"/>
              </a:ext>
            </a:extLst>
          </p:cNvPr>
          <p:cNvSpPr txBox="1"/>
          <p:nvPr/>
        </p:nvSpPr>
        <p:spPr>
          <a:xfrm>
            <a:off x="7492608" y="1259709"/>
            <a:ext cx="553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for the stakeholders</a:t>
            </a: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DBBEAA0D-A531-4A24-BA88-BA21C43D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49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795D1-C0C5-4BA2-A9DD-43327BE5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92" y="240517"/>
            <a:ext cx="10058400" cy="728380"/>
          </a:xfrm>
        </p:spPr>
        <p:txBody>
          <a:bodyPr/>
          <a:lstStyle/>
          <a:p>
            <a:r>
              <a:rPr lang="en-US"/>
              <a:t>Knowledge extraction process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E56ABAF-9F80-4860-A532-12FD1F91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25" y="1608882"/>
            <a:ext cx="798074" cy="626628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 b="1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262BF3E-065A-4CAA-AC6C-A598F40E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56" y="1689907"/>
            <a:ext cx="379690" cy="279277"/>
          </a:xfrm>
          <a:prstGeom prst="flowChartMagneticDisk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05CE61CB-054C-454A-B11A-4FCEB9B4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956" y="1842307"/>
            <a:ext cx="379690" cy="279277"/>
          </a:xfrm>
          <a:prstGeom prst="flowChartMagneticDisk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FB777BB5-8C96-445F-940D-A6BBD4B4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779" y="1994707"/>
            <a:ext cx="379690" cy="279277"/>
          </a:xfrm>
          <a:prstGeom prst="flowChartMagneticDisk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C1A6DDFD-F8BF-442D-A377-2E2F28AA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065" y="1565052"/>
            <a:ext cx="896520" cy="696356"/>
          </a:xfrm>
          <a:prstGeom prst="triangle">
            <a:avLst>
              <a:gd name="adj" fmla="val 5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C367A34-1368-4F01-A09C-F2F82524581C}"/>
              </a:ext>
            </a:extLst>
          </p:cNvPr>
          <p:cNvSpPr/>
          <p:nvPr/>
        </p:nvSpPr>
        <p:spPr>
          <a:xfrm>
            <a:off x="8771086" y="1707100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B7516936-502D-473E-B1C6-EC9FB1D7F9F3}"/>
              </a:ext>
            </a:extLst>
          </p:cNvPr>
          <p:cNvGrpSpPr>
            <a:grpSpLocks/>
          </p:cNvGrpSpPr>
          <p:nvPr/>
        </p:nvGrpSpPr>
        <p:grpSpPr bwMode="auto">
          <a:xfrm>
            <a:off x="7573118" y="1412652"/>
            <a:ext cx="1066800" cy="914400"/>
            <a:chOff x="3936" y="2688"/>
            <a:chExt cx="672" cy="576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5C91A26-2964-42E3-9DC5-3F3EB89CE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96" cy="57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4A1FACB5-809A-45DB-8372-E09CE79F5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96" cy="19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17BAE210-84D0-4957-9099-614A9FCA9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240" cy="9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7EF6D60-B060-47A8-924D-55E96449A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96" cy="38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C27BA1B-00FC-4664-AEB6-718E13A8F1EC}"/>
              </a:ext>
            </a:extLst>
          </p:cNvPr>
          <p:cNvGrpSpPr>
            <a:grpSpLocks/>
          </p:cNvGrpSpPr>
          <p:nvPr/>
        </p:nvGrpSpPr>
        <p:grpSpPr bwMode="auto">
          <a:xfrm>
            <a:off x="6309699" y="1402096"/>
            <a:ext cx="457200" cy="990600"/>
            <a:chOff x="3696" y="2400"/>
            <a:chExt cx="288" cy="624"/>
          </a:xfrm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C949671F-E942-4582-ADA7-3AA17DD9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F11A1809-D61D-430A-9937-A3BB3584B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6D7C5FD0-366C-4C5C-961E-FFD4A4379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96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2AC3A8C7-7F28-4EB6-B746-8810DE801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47215E5F-1D04-468F-8216-1DB4D6991147}"/>
              </a:ext>
            </a:extLst>
          </p:cNvPr>
          <p:cNvSpPr/>
          <p:nvPr/>
        </p:nvSpPr>
        <p:spPr>
          <a:xfrm>
            <a:off x="5588207" y="1710140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CF9C0372-20BA-43BE-A5AA-BAF2D78A90D3}"/>
              </a:ext>
            </a:extLst>
          </p:cNvPr>
          <p:cNvGrpSpPr>
            <a:grpSpLocks/>
          </p:cNvGrpSpPr>
          <p:nvPr/>
        </p:nvGrpSpPr>
        <p:grpSpPr bwMode="auto">
          <a:xfrm>
            <a:off x="4748753" y="1558006"/>
            <a:ext cx="580356" cy="728379"/>
            <a:chOff x="2688" y="2016"/>
            <a:chExt cx="336" cy="384"/>
          </a:xfrm>
        </p:grpSpPr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E1B77D78-5448-4381-B419-E4235DD4B2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64" y="2040"/>
              <a:ext cx="384" cy="336"/>
            </a:xfrm>
            <a:prstGeom prst="foldedCorner">
              <a:avLst>
                <a:gd name="adj" fmla="val 125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2D183ACB-7E7B-4CD8-BEB6-D08B9FE72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2454E719-107A-4A1E-9DB6-E8756FED2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A8A0F765-E0AE-46EF-99DE-48340A118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B986F95F-D8CA-4647-BA95-DBE34CB9F519}"/>
              </a:ext>
            </a:extLst>
          </p:cNvPr>
          <p:cNvSpPr/>
          <p:nvPr/>
        </p:nvSpPr>
        <p:spPr>
          <a:xfrm>
            <a:off x="4136201" y="1734940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925ADF99-C7D5-44E5-84A3-4691A86CC599}"/>
              </a:ext>
            </a:extLst>
          </p:cNvPr>
          <p:cNvSpPr/>
          <p:nvPr/>
        </p:nvSpPr>
        <p:spPr>
          <a:xfrm>
            <a:off x="2595393" y="1724607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B250B52-D9F4-42CC-89AC-DA20E36EFC76}"/>
              </a:ext>
            </a:extLst>
          </p:cNvPr>
          <p:cNvSpPr/>
          <p:nvPr/>
        </p:nvSpPr>
        <p:spPr>
          <a:xfrm>
            <a:off x="2992342" y="2718784"/>
            <a:ext cx="1075943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F4961B8-815B-4364-A055-0647EF00170C}"/>
              </a:ext>
            </a:extLst>
          </p:cNvPr>
          <p:cNvSpPr/>
          <p:nvPr/>
        </p:nvSpPr>
        <p:spPr>
          <a:xfrm>
            <a:off x="4197120" y="2717055"/>
            <a:ext cx="1498666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75DACFC-6550-48E6-877D-0F5D6EB1A6BC}"/>
              </a:ext>
            </a:extLst>
          </p:cNvPr>
          <p:cNvSpPr/>
          <p:nvPr/>
        </p:nvSpPr>
        <p:spPr>
          <a:xfrm>
            <a:off x="5824622" y="2717056"/>
            <a:ext cx="160290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6C129B8-99FC-4486-93F6-BF30B821F3C4}"/>
              </a:ext>
            </a:extLst>
          </p:cNvPr>
          <p:cNvSpPr/>
          <p:nvPr/>
        </p:nvSpPr>
        <p:spPr>
          <a:xfrm>
            <a:off x="7562033" y="2722805"/>
            <a:ext cx="133419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Knowledge extraction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B7F1040-D59B-414C-9A13-7346232C00A8}"/>
              </a:ext>
            </a:extLst>
          </p:cNvPr>
          <p:cNvSpPr/>
          <p:nvPr/>
        </p:nvSpPr>
        <p:spPr>
          <a:xfrm>
            <a:off x="9022379" y="2722049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Visualization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/>
                <a:cs typeface="Arial"/>
              </a:rPr>
              <a:t>interpretation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33920AD1-CCF7-4267-AADF-005626CCBD9B}"/>
              </a:ext>
            </a:extLst>
          </p:cNvPr>
          <p:cNvSpPr/>
          <p:nvPr/>
        </p:nvSpPr>
        <p:spPr>
          <a:xfrm>
            <a:off x="6915873" y="1702332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egnaposto numero diapositiva 3">
            <a:extLst>
              <a:ext uri="{FF2B5EF4-FFF2-40B4-BE49-F238E27FC236}">
                <a16:creationId xmlns:a16="http://schemas.microsoft.com/office/drawing/2014/main" id="{069A02B3-79AD-4C53-B9D9-C8F1F9F3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45">
            <a:extLst>
              <a:ext uri="{FF2B5EF4-FFF2-40B4-BE49-F238E27FC236}">
                <a16:creationId xmlns:a16="http://schemas.microsoft.com/office/drawing/2014/main" id="{FB99434C-041F-4D70-8668-408B388EC73E}"/>
              </a:ext>
            </a:extLst>
          </p:cNvPr>
          <p:cNvSpPr/>
          <p:nvPr/>
        </p:nvSpPr>
        <p:spPr>
          <a:xfrm>
            <a:off x="1634297" y="2718783"/>
            <a:ext cx="798074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2645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9C3CA38-6F54-4BE6-9ED9-56F81F7A9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98" y="1787634"/>
            <a:ext cx="3637178" cy="1515491"/>
          </a:xfrm>
          <a:prstGeom prst="rect">
            <a:avLst/>
          </a:prstGeom>
        </p:spPr>
      </p:pic>
      <p:pic>
        <p:nvPicPr>
          <p:cNvPr id="20" name="Immagine 19" descr="tm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239" y="1750291"/>
            <a:ext cx="3043900" cy="198462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151" y="426275"/>
            <a:ext cx="10211746" cy="669113"/>
          </a:xfrm>
        </p:spPr>
        <p:txBody>
          <a:bodyPr vert="horz" lIns="0" tIns="45720" rIns="0" bIns="0" rtlCol="0" anchor="t">
            <a:noAutofit/>
          </a:bodyPr>
          <a:lstStyle/>
          <a:p>
            <a:r>
              <a:rPr lang="it-IT" sz="3800"/>
              <a:t>KDD from energy data: </a:t>
            </a:r>
            <a:r>
              <a:rPr lang="it-IT" sz="3800" err="1"/>
              <a:t>two</a:t>
            </a:r>
            <a:r>
              <a:rPr lang="it-IT" sz="3800"/>
              <a:t> key </a:t>
            </a:r>
            <a:r>
              <a:rPr lang="it-IT" sz="3800" err="1"/>
              <a:t>roles</a:t>
            </a:r>
            <a:endParaRPr lang="it-IT" sz="3800"/>
          </a:p>
        </p:txBody>
      </p:sp>
      <p:sp>
        <p:nvSpPr>
          <p:cNvPr id="12" name="CasellaDiTesto 11"/>
          <p:cNvSpPr txBox="1"/>
          <p:nvPr/>
        </p:nvSpPr>
        <p:spPr>
          <a:xfrm>
            <a:off x="6809387" y="3945080"/>
            <a:ext cx="450742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it-IT" b="1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Support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the data pre-processing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phase</a:t>
            </a:r>
            <a:endParaRPr lang="en-US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Assess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extracted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knowledge</a:t>
            </a:r>
            <a:endParaRPr lang="en-US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Strong involvement in the algorithm definition phase, which should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respect/include physical laws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and correctly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model physical events</a:t>
            </a:r>
            <a:endParaRPr lang="it-IT" b="1">
              <a:solidFill>
                <a:schemeClr val="accent1">
                  <a:lumMod val="50000"/>
                </a:schemeClr>
              </a:solidFill>
            </a:endParaRPr>
          </a:p>
          <a:p>
            <a:endParaRPr lang="it-IT" b="1"/>
          </a:p>
        </p:txBody>
      </p:sp>
      <p:sp>
        <p:nvSpPr>
          <p:cNvPr id="13" name="CasellaDiTesto 12"/>
          <p:cNvSpPr txBox="1"/>
          <p:nvPr/>
        </p:nvSpPr>
        <p:spPr>
          <a:xfrm>
            <a:off x="1122198" y="3843469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accent1">
                    <a:lumMod val="50000"/>
                  </a:schemeClr>
                </a:solidFill>
              </a:rPr>
              <a:t>Design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innovative and efficient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Select the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optimal techniques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to address the challenges of the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Identify the best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 trade-off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between knowledge quality and execution time</a:t>
            </a:r>
          </a:p>
        </p:txBody>
      </p:sp>
      <p:pic>
        <p:nvPicPr>
          <p:cNvPr id="16" name="Immagine 15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057" y="1586151"/>
            <a:ext cx="1966246" cy="1872208"/>
          </a:xfrm>
          <a:prstGeom prst="rect">
            <a:avLst/>
          </a:prstGeom>
        </p:spPr>
      </p:pic>
      <p:pic>
        <p:nvPicPr>
          <p:cNvPr id="18" name="Immagine 17" descr="room-full-of-computer-server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05" y="1305319"/>
            <a:ext cx="1358558" cy="1169910"/>
          </a:xfrm>
          <a:prstGeom prst="rect">
            <a:avLst/>
          </a:prstGeom>
        </p:spPr>
      </p:pic>
      <p:pic>
        <p:nvPicPr>
          <p:cNvPr id="19" name="Immagine 18" descr="43ccc9d00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332" y="1370068"/>
            <a:ext cx="1747881" cy="978813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3284567" y="34735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accent1">
                    <a:lumMod val="50000"/>
                  </a:schemeClr>
                </a:solidFill>
              </a:rPr>
              <a:t>DATA SCIENTIST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751717" y="347320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accent1">
                    <a:lumMod val="50000"/>
                  </a:schemeClr>
                </a:solidFill>
              </a:rPr>
              <a:t>ENERGY SCIENTIST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73822000-8F10-4D7F-BA3D-60730DF1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795D1-C0C5-4BA2-A9DD-43327BE5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92" y="240517"/>
            <a:ext cx="10058400" cy="728380"/>
          </a:xfrm>
        </p:spPr>
        <p:txBody>
          <a:bodyPr/>
          <a:lstStyle/>
          <a:p>
            <a:r>
              <a:rPr lang="en-US"/>
              <a:t>Knowledge extraction process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E56ABAF-9F80-4860-A532-12FD1F91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25" y="1608882"/>
            <a:ext cx="798074" cy="626628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 b="1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262BF3E-065A-4CAA-AC6C-A598F40E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56" y="1689907"/>
            <a:ext cx="379690" cy="279277"/>
          </a:xfrm>
          <a:prstGeom prst="flowChartMagneticDisk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05CE61CB-054C-454A-B11A-4FCEB9B4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956" y="1842307"/>
            <a:ext cx="379690" cy="279277"/>
          </a:xfrm>
          <a:prstGeom prst="flowChartMagneticDisk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FB777BB5-8C96-445F-940D-A6BBD4B4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779" y="1994707"/>
            <a:ext cx="379690" cy="279277"/>
          </a:xfrm>
          <a:prstGeom prst="flowChartMagneticDisk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C1A6DDFD-F8BF-442D-A377-2E2F28AA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065" y="1565052"/>
            <a:ext cx="896520" cy="696356"/>
          </a:xfrm>
          <a:prstGeom prst="triangle">
            <a:avLst>
              <a:gd name="adj" fmla="val 5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C367A34-1368-4F01-A09C-F2F82524581C}"/>
              </a:ext>
            </a:extLst>
          </p:cNvPr>
          <p:cNvSpPr/>
          <p:nvPr/>
        </p:nvSpPr>
        <p:spPr>
          <a:xfrm>
            <a:off x="8771086" y="1707100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B7516936-502D-473E-B1C6-EC9FB1D7F9F3}"/>
              </a:ext>
            </a:extLst>
          </p:cNvPr>
          <p:cNvGrpSpPr>
            <a:grpSpLocks/>
          </p:cNvGrpSpPr>
          <p:nvPr/>
        </p:nvGrpSpPr>
        <p:grpSpPr bwMode="auto">
          <a:xfrm>
            <a:off x="7573118" y="1412652"/>
            <a:ext cx="1066800" cy="914400"/>
            <a:chOff x="3936" y="2688"/>
            <a:chExt cx="672" cy="576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5C91A26-2964-42E3-9DC5-3F3EB89CE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96" cy="57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4A1FACB5-809A-45DB-8372-E09CE79F5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96" cy="19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17BAE210-84D0-4957-9099-614A9FCA9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240" cy="9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7EF6D60-B060-47A8-924D-55E96449A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96" cy="38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C27BA1B-00FC-4664-AEB6-718E13A8F1EC}"/>
              </a:ext>
            </a:extLst>
          </p:cNvPr>
          <p:cNvGrpSpPr>
            <a:grpSpLocks/>
          </p:cNvGrpSpPr>
          <p:nvPr/>
        </p:nvGrpSpPr>
        <p:grpSpPr bwMode="auto">
          <a:xfrm>
            <a:off x="6309699" y="1402096"/>
            <a:ext cx="457200" cy="990600"/>
            <a:chOff x="3696" y="2400"/>
            <a:chExt cx="288" cy="624"/>
          </a:xfrm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C949671F-E942-4582-ADA7-3AA17DD9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F11A1809-D61D-430A-9937-A3BB3584B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6D7C5FD0-366C-4C5C-961E-FFD4A4379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96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2AC3A8C7-7F28-4EB6-B746-8810DE801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47215E5F-1D04-468F-8216-1DB4D6991147}"/>
              </a:ext>
            </a:extLst>
          </p:cNvPr>
          <p:cNvSpPr/>
          <p:nvPr/>
        </p:nvSpPr>
        <p:spPr>
          <a:xfrm>
            <a:off x="5588207" y="1710140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CF9C0372-20BA-43BE-A5AA-BAF2D78A90D3}"/>
              </a:ext>
            </a:extLst>
          </p:cNvPr>
          <p:cNvGrpSpPr>
            <a:grpSpLocks/>
          </p:cNvGrpSpPr>
          <p:nvPr/>
        </p:nvGrpSpPr>
        <p:grpSpPr bwMode="auto">
          <a:xfrm>
            <a:off x="4748753" y="1558006"/>
            <a:ext cx="580356" cy="728379"/>
            <a:chOff x="2688" y="2016"/>
            <a:chExt cx="336" cy="384"/>
          </a:xfrm>
        </p:grpSpPr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E1B77D78-5448-4381-B419-E4235DD4B2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64" y="2040"/>
              <a:ext cx="384" cy="336"/>
            </a:xfrm>
            <a:prstGeom prst="foldedCorner">
              <a:avLst>
                <a:gd name="adj" fmla="val 125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2D183ACB-7E7B-4CD8-BEB6-D08B9FE72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2454E719-107A-4A1E-9DB6-E8756FED2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A8A0F765-E0AE-46EF-99DE-48340A118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B986F95F-D8CA-4647-BA95-DBE34CB9F519}"/>
              </a:ext>
            </a:extLst>
          </p:cNvPr>
          <p:cNvSpPr/>
          <p:nvPr/>
        </p:nvSpPr>
        <p:spPr>
          <a:xfrm>
            <a:off x="4136201" y="1734940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925ADF99-C7D5-44E5-84A3-4691A86CC599}"/>
              </a:ext>
            </a:extLst>
          </p:cNvPr>
          <p:cNvSpPr/>
          <p:nvPr/>
        </p:nvSpPr>
        <p:spPr>
          <a:xfrm>
            <a:off x="2595393" y="1724607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B250B52-D9F4-42CC-89AC-DA20E36EFC76}"/>
              </a:ext>
            </a:extLst>
          </p:cNvPr>
          <p:cNvSpPr/>
          <p:nvPr/>
        </p:nvSpPr>
        <p:spPr>
          <a:xfrm>
            <a:off x="2992342" y="2718784"/>
            <a:ext cx="1075943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F4961B8-815B-4364-A055-0647EF00170C}"/>
              </a:ext>
            </a:extLst>
          </p:cNvPr>
          <p:cNvSpPr/>
          <p:nvPr/>
        </p:nvSpPr>
        <p:spPr>
          <a:xfrm>
            <a:off x="4197120" y="2717055"/>
            <a:ext cx="1498666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75DACFC-6550-48E6-877D-0F5D6EB1A6BC}"/>
              </a:ext>
            </a:extLst>
          </p:cNvPr>
          <p:cNvSpPr/>
          <p:nvPr/>
        </p:nvSpPr>
        <p:spPr>
          <a:xfrm>
            <a:off x="5824622" y="2717056"/>
            <a:ext cx="160290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6C129B8-99FC-4486-93F6-BF30B821F3C4}"/>
              </a:ext>
            </a:extLst>
          </p:cNvPr>
          <p:cNvSpPr/>
          <p:nvPr/>
        </p:nvSpPr>
        <p:spPr>
          <a:xfrm>
            <a:off x="7562033" y="2722805"/>
            <a:ext cx="1334198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Knowledge extraction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B7F1040-D59B-414C-9A13-7346232C00A8}"/>
              </a:ext>
            </a:extLst>
          </p:cNvPr>
          <p:cNvSpPr/>
          <p:nvPr/>
        </p:nvSpPr>
        <p:spPr>
          <a:xfrm>
            <a:off x="9022379" y="2722049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Visualization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/>
                <a:cs typeface="Arial"/>
              </a:rPr>
              <a:t>interpretation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33920AD1-CCF7-4267-AADF-005626CCBD9B}"/>
              </a:ext>
            </a:extLst>
          </p:cNvPr>
          <p:cNvSpPr/>
          <p:nvPr/>
        </p:nvSpPr>
        <p:spPr>
          <a:xfrm>
            <a:off x="6915873" y="1702332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E3965B5-45FB-42A8-A9CA-270D1B033705}"/>
              </a:ext>
            </a:extLst>
          </p:cNvPr>
          <p:cNvSpPr/>
          <p:nvPr/>
        </p:nvSpPr>
        <p:spPr>
          <a:xfrm>
            <a:off x="1670078" y="3573020"/>
            <a:ext cx="885763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t-IT" sz="2400" dirty="0">
                <a:solidFill>
                  <a:schemeClr val="tx1"/>
                </a:solidFill>
                <a:latin typeface="Arial"/>
                <a:cs typeface="Arial"/>
              </a:rPr>
              <a:t>Innovations in the data analytics process</a:t>
            </a:r>
          </a:p>
          <a:p>
            <a:pPr algn="ctr"/>
            <a:endParaRPr lang="en-US" alt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Tailor</a:t>
            </a:r>
            <a:r>
              <a:rPr lang="en-US" altLang="it-IT" dirty="0">
                <a:solidFill>
                  <a:schemeClr val="tx1"/>
                </a:solidFill>
                <a:latin typeface="Arial"/>
                <a:cs typeface="Arial"/>
              </a:rPr>
              <a:t> the </a:t>
            </a: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analytic</a:t>
            </a:r>
            <a:r>
              <a:rPr lang="en-US" altLang="it-IT" dirty="0">
                <a:solidFill>
                  <a:schemeClr val="tx1"/>
                </a:solidFill>
                <a:latin typeface="Arial"/>
                <a:cs typeface="Arial"/>
              </a:rPr>
              <a:t> steps to the different key aspects of </a:t>
            </a: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energy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Automate</a:t>
            </a:r>
            <a:r>
              <a:rPr lang="en-US" altLang="it-IT" dirty="0">
                <a:solidFill>
                  <a:schemeClr val="tx1"/>
                </a:solidFill>
                <a:latin typeface="Arial"/>
                <a:cs typeface="Arial"/>
              </a:rPr>
              <a:t> the data analytics workflow to </a:t>
            </a: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reduce the manual user intervention</a:t>
            </a:r>
            <a:endParaRPr lang="en-US" altLang="it-IT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dirty="0">
                <a:solidFill>
                  <a:schemeClr val="tx1"/>
                </a:solidFill>
                <a:latin typeface="Arial"/>
                <a:cs typeface="Arial"/>
              </a:rPr>
              <a:t>Translate the domain-expert knowledge into </a:t>
            </a: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automated procedures </a:t>
            </a:r>
            <a:endParaRPr lang="en-US" alt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Generalize the extracted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dirty="0">
                <a:solidFill>
                  <a:schemeClr val="tx1"/>
                </a:solidFill>
                <a:latin typeface="Arial"/>
                <a:cs typeface="Arial"/>
              </a:rPr>
              <a:t>Design </a:t>
            </a:r>
            <a:r>
              <a:rPr lang="en-US" altLang="it-IT" b="1" dirty="0">
                <a:solidFill>
                  <a:schemeClr val="tx1"/>
                </a:solidFill>
                <a:latin typeface="Arial"/>
                <a:cs typeface="Arial"/>
              </a:rPr>
              <a:t>informative dashboards </a:t>
            </a:r>
            <a:r>
              <a:rPr lang="en-US" altLang="it-IT" dirty="0">
                <a:solidFill>
                  <a:schemeClr val="tx1"/>
                </a:solidFill>
                <a:latin typeface="Arial"/>
                <a:cs typeface="Arial"/>
              </a:rPr>
              <a:t>to support the translation of the extracted knowledge into effective actions</a:t>
            </a:r>
          </a:p>
        </p:txBody>
      </p:sp>
      <p:pic>
        <p:nvPicPr>
          <p:cNvPr id="38" name="Elemento grafico 37" descr="Avviso">
            <a:extLst>
              <a:ext uri="{FF2B5EF4-FFF2-40B4-BE49-F238E27FC236}">
                <a16:creationId xmlns:a16="http://schemas.microsoft.com/office/drawing/2014/main" id="{E13139A2-3174-4C80-86DB-0E1FF1C97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5570" y="3429000"/>
            <a:ext cx="1206030" cy="963842"/>
          </a:xfrm>
          <a:prstGeom prst="rect">
            <a:avLst/>
          </a:prstGeom>
        </p:spPr>
      </p:pic>
      <p:sp>
        <p:nvSpPr>
          <p:cNvPr id="39" name="Segnaposto numero diapositiva 3">
            <a:extLst>
              <a:ext uri="{FF2B5EF4-FFF2-40B4-BE49-F238E27FC236}">
                <a16:creationId xmlns:a16="http://schemas.microsoft.com/office/drawing/2014/main" id="{069A02B3-79AD-4C53-B9D9-C8F1F9F3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6</a:t>
            </a:fld>
            <a:endParaRPr lang="it-IT"/>
          </a:p>
        </p:txBody>
      </p:sp>
      <p:sp>
        <p:nvSpPr>
          <p:cNvPr id="3" name="Rettangolo 45">
            <a:extLst>
              <a:ext uri="{FF2B5EF4-FFF2-40B4-BE49-F238E27FC236}">
                <a16:creationId xmlns:a16="http://schemas.microsoft.com/office/drawing/2014/main" id="{FB99434C-041F-4D70-8668-408B388EC73E}"/>
              </a:ext>
            </a:extLst>
          </p:cNvPr>
          <p:cNvSpPr/>
          <p:nvPr/>
        </p:nvSpPr>
        <p:spPr>
          <a:xfrm>
            <a:off x="1634297" y="2718783"/>
            <a:ext cx="798074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8895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3AE0BFFE-F2CD-4091-AEFE-61652A2E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" y="3612860"/>
            <a:ext cx="11757803" cy="2522129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D2B23E9E-95CA-49B6-B7E1-924B17A53C6C}"/>
              </a:ext>
            </a:extLst>
          </p:cNvPr>
          <p:cNvSpPr txBox="1">
            <a:spLocks/>
          </p:cNvSpPr>
          <p:nvPr/>
        </p:nvSpPr>
        <p:spPr>
          <a:xfrm>
            <a:off x="1098501" y="361473"/>
            <a:ext cx="10058400" cy="7283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Knowledge extraction process from EPCs</a:t>
            </a:r>
            <a:endParaRPr lang="en-US" sz="4000">
              <a:cs typeface="Calibri Light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FB776B-211F-410D-9D28-7FEF7635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07" y="1807665"/>
            <a:ext cx="798074" cy="626628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 b="1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52AE65E4-7084-4E51-821B-F825C56B3C7B}"/>
              </a:ext>
            </a:extLst>
          </p:cNvPr>
          <p:cNvGrpSpPr/>
          <p:nvPr/>
        </p:nvGrpSpPr>
        <p:grpSpPr>
          <a:xfrm>
            <a:off x="2532456" y="1890410"/>
            <a:ext cx="662913" cy="584077"/>
            <a:chOff x="3113791" y="1888690"/>
            <a:chExt cx="662913" cy="584077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67574CF6-35A4-4E95-8EF6-33918DF6D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791" y="1888690"/>
              <a:ext cx="379690" cy="279277"/>
            </a:xfrm>
            <a:prstGeom prst="flowChartMagneticDisk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4" name="AutoShape 7">
              <a:extLst>
                <a:ext uri="{FF2B5EF4-FFF2-40B4-BE49-F238E27FC236}">
                  <a16:creationId xmlns:a16="http://schemas.microsoft.com/office/drawing/2014/main" id="{F9D1BEE7-9849-47EA-9106-681CB968B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191" y="2041090"/>
              <a:ext cx="379690" cy="279277"/>
            </a:xfrm>
            <a:prstGeom prst="flowChartMagneticDisk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5" name="AutoShape 8">
              <a:extLst>
                <a:ext uri="{FF2B5EF4-FFF2-40B4-BE49-F238E27FC236}">
                  <a16:creationId xmlns:a16="http://schemas.microsoft.com/office/drawing/2014/main" id="{A5B441BC-028C-4B08-B7C8-86510BC19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014" y="2193490"/>
              <a:ext cx="379690" cy="279277"/>
            </a:xfrm>
            <a:prstGeom prst="flowChartMagneticDisk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6" name="AutoShape 32">
            <a:extLst>
              <a:ext uri="{FF2B5EF4-FFF2-40B4-BE49-F238E27FC236}">
                <a16:creationId xmlns:a16="http://schemas.microsoft.com/office/drawing/2014/main" id="{A5DAF6D0-6519-4DB2-B2D5-D9D35F2DB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9834" y="1697756"/>
            <a:ext cx="896520" cy="696356"/>
          </a:xfrm>
          <a:prstGeom prst="triangle">
            <a:avLst>
              <a:gd name="adj" fmla="val 50000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140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E23C6243-A4B7-44E5-957C-A9A35FE44FF4}"/>
              </a:ext>
            </a:extLst>
          </p:cNvPr>
          <p:cNvSpPr/>
          <p:nvPr/>
        </p:nvSpPr>
        <p:spPr>
          <a:xfrm>
            <a:off x="8421281" y="1901752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6A344881-46A3-413F-B59A-F8D39BB8024C}"/>
              </a:ext>
            </a:extLst>
          </p:cNvPr>
          <p:cNvGrpSpPr>
            <a:grpSpLocks/>
          </p:cNvGrpSpPr>
          <p:nvPr/>
        </p:nvGrpSpPr>
        <p:grpSpPr bwMode="auto">
          <a:xfrm>
            <a:off x="7265449" y="1651803"/>
            <a:ext cx="989370" cy="874581"/>
            <a:chOff x="3936" y="2688"/>
            <a:chExt cx="672" cy="576"/>
          </a:xfrm>
        </p:grpSpPr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88FF43CE-0E7E-4620-807E-88DA3AC73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688"/>
              <a:ext cx="96" cy="57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BC2DAC49-020D-4D4A-A0B8-C8FD7C60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96" cy="19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2F6B6964-E187-49D5-A04F-6F5A6F52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240" cy="96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9DB79D7F-4F03-40A4-81D0-6CEEC43A2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96" cy="384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B08F65ED-822E-4E13-8F90-D6B16A02D82A}"/>
              </a:ext>
            </a:extLst>
          </p:cNvPr>
          <p:cNvGrpSpPr>
            <a:grpSpLocks/>
          </p:cNvGrpSpPr>
          <p:nvPr/>
        </p:nvGrpSpPr>
        <p:grpSpPr bwMode="auto">
          <a:xfrm>
            <a:off x="5768376" y="1574333"/>
            <a:ext cx="457200" cy="990600"/>
            <a:chOff x="3696" y="2400"/>
            <a:chExt cx="288" cy="624"/>
          </a:xfrm>
        </p:grpSpPr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4B3372B6-D64D-49FC-AFCE-B74E8740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8A5C3D81-A6AA-4DA4-9836-972D9CAB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023B3EB8-6691-495B-97B6-9C555C0A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496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F19721EC-D908-4715-827F-0C9606966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144" cy="480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</p:grp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E9B7638-10C1-4BC4-AB73-703D395B8502}"/>
              </a:ext>
            </a:extLst>
          </p:cNvPr>
          <p:cNvSpPr/>
          <p:nvPr/>
        </p:nvSpPr>
        <p:spPr>
          <a:xfrm>
            <a:off x="4925323" y="196234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B76ECBDC-D5BD-472A-82D1-E4C3924F18A2}"/>
              </a:ext>
            </a:extLst>
          </p:cNvPr>
          <p:cNvGrpSpPr>
            <a:grpSpLocks/>
          </p:cNvGrpSpPr>
          <p:nvPr/>
        </p:nvGrpSpPr>
        <p:grpSpPr bwMode="auto">
          <a:xfrm>
            <a:off x="4036038" y="1798004"/>
            <a:ext cx="580356" cy="728379"/>
            <a:chOff x="2688" y="2016"/>
            <a:chExt cx="336" cy="384"/>
          </a:xfrm>
        </p:grpSpPr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9CB557B1-BCAA-44DA-B0F7-3A414EF9BA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64" y="2040"/>
              <a:ext cx="384" cy="336"/>
            </a:xfrm>
            <a:prstGeom prst="foldedCorner">
              <a:avLst>
                <a:gd name="adj" fmla="val 125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it-IT" sz="1400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499C8AAB-75E3-4F75-BBBF-C1CC7ED3B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14D6C58E-BB58-4EC5-95BD-28DE61EF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944DE27E-86FB-4B7D-869A-7A50AADE7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B9DD1FDA-CDF8-4D97-8EE0-DD5A717F8AD1}"/>
              </a:ext>
            </a:extLst>
          </p:cNvPr>
          <p:cNvSpPr/>
          <p:nvPr/>
        </p:nvSpPr>
        <p:spPr>
          <a:xfrm>
            <a:off x="3423486" y="1974938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800488DD-F383-4707-8D36-569D8B3F8E70}"/>
              </a:ext>
            </a:extLst>
          </p:cNvPr>
          <p:cNvSpPr/>
          <p:nvPr/>
        </p:nvSpPr>
        <p:spPr>
          <a:xfrm>
            <a:off x="1949616" y="1947023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B567802C-9A15-405C-9066-E3FB0B742F24}"/>
              </a:ext>
            </a:extLst>
          </p:cNvPr>
          <p:cNvSpPr/>
          <p:nvPr/>
        </p:nvSpPr>
        <p:spPr>
          <a:xfrm>
            <a:off x="6692383" y="1901115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63D6504-BEFF-4BF1-B033-430FBAFAF6BF}"/>
              </a:ext>
            </a:extLst>
          </p:cNvPr>
          <p:cNvSpPr/>
          <p:nvPr/>
        </p:nvSpPr>
        <p:spPr>
          <a:xfrm>
            <a:off x="2211478" y="2731899"/>
            <a:ext cx="1075943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EEF0116-9408-414A-A197-81F514501530}"/>
              </a:ext>
            </a:extLst>
          </p:cNvPr>
          <p:cNvSpPr/>
          <p:nvPr/>
        </p:nvSpPr>
        <p:spPr>
          <a:xfrm>
            <a:off x="3577170" y="2738478"/>
            <a:ext cx="1498666" cy="6373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5BC2E68E-27D3-44F6-B316-F33DD54C20AF}"/>
              </a:ext>
            </a:extLst>
          </p:cNvPr>
          <p:cNvSpPr/>
          <p:nvPr/>
        </p:nvSpPr>
        <p:spPr>
          <a:xfrm>
            <a:off x="5254503" y="2725944"/>
            <a:ext cx="1617752" cy="6522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B8DEF84-BBC3-4C9E-9A7D-605A0054E735}"/>
              </a:ext>
            </a:extLst>
          </p:cNvPr>
          <p:cNvSpPr/>
          <p:nvPr/>
        </p:nvSpPr>
        <p:spPr>
          <a:xfrm>
            <a:off x="7072636" y="2755273"/>
            <a:ext cx="1334198" cy="5978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Knowledge extraction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58EAA6B-56C5-46EE-8FE9-0B01F432C9D8}"/>
              </a:ext>
            </a:extLst>
          </p:cNvPr>
          <p:cNvSpPr/>
          <p:nvPr/>
        </p:nvSpPr>
        <p:spPr>
          <a:xfrm>
            <a:off x="8645427" y="2745376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Visualization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/>
                <a:cs typeface="Arial"/>
              </a:rPr>
              <a:t>interpretation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E64EE8E5-2352-43AE-BB90-CFE44C5D0790}"/>
              </a:ext>
            </a:extLst>
          </p:cNvPr>
          <p:cNvSpPr/>
          <p:nvPr/>
        </p:nvSpPr>
        <p:spPr>
          <a:xfrm>
            <a:off x="946518" y="2733627"/>
            <a:ext cx="798074" cy="61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8" name="Segnaposto numero diapositiva 3">
            <a:extLst>
              <a:ext uri="{FF2B5EF4-FFF2-40B4-BE49-F238E27FC236}">
                <a16:creationId xmlns:a16="http://schemas.microsoft.com/office/drawing/2014/main" id="{B79D6256-662C-4166-B03A-E95164F0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7</a:t>
            </a:fld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CE7C2C90-3911-43A4-9CA5-3E902AA0EAA0}"/>
              </a:ext>
            </a:extLst>
          </p:cNvPr>
          <p:cNvSpPr/>
          <p:nvPr/>
        </p:nvSpPr>
        <p:spPr>
          <a:xfrm>
            <a:off x="10150760" y="1888261"/>
            <a:ext cx="396949" cy="37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C0D13E53-622F-4274-A175-E4F758DAB25D}"/>
              </a:ext>
            </a:extLst>
          </p:cNvPr>
          <p:cNvSpPr/>
          <p:nvPr/>
        </p:nvSpPr>
        <p:spPr>
          <a:xfrm>
            <a:off x="10374906" y="2731885"/>
            <a:ext cx="1505333" cy="6126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Knowledge generalization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3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id="{8AC1B0F7-0517-4B6E-805A-7C754C97DC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824" y="1770927"/>
            <a:ext cx="1094050" cy="6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7AB430-E9F3-4D6D-B73D-4B06196C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data: Energy Certificate of Buildings</a:t>
            </a:r>
            <a:br>
              <a:rPr lang="en-US" dirty="0"/>
            </a:br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945E534A-E927-4C95-B428-BE207D3F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158700"/>
              </p:ext>
            </p:extLst>
          </p:nvPr>
        </p:nvGraphicFramePr>
        <p:xfrm>
          <a:off x="1477987" y="1280255"/>
          <a:ext cx="8208912" cy="50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5FF6A6BA-160F-4373-AE65-C89BC082CE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784" y="133854"/>
            <a:ext cx="2181763" cy="1897503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1EBFBCF5-E2D5-4538-A135-9D4D3869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77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EDC9E-AFB4-41E4-8B1E-43DDCD8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95" y="425963"/>
            <a:ext cx="8438605" cy="692331"/>
          </a:xfrm>
        </p:spPr>
        <p:txBody>
          <a:bodyPr>
            <a:normAutofit/>
          </a:bodyPr>
          <a:lstStyle/>
          <a:p>
            <a:r>
              <a:rPr lang="en-US"/>
              <a:t>EPCs in Piedmont Region: 2 data sources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0CE7A0-E65E-4EAF-BD06-8C02829F55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739" y="1544611"/>
            <a:ext cx="5204809" cy="42853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8747A5-4058-4861-9B01-4118E2C067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60" y="1688571"/>
            <a:ext cx="5716659" cy="4284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2F5D07-DAEB-4759-8125-55B42EDD5619}"/>
              </a:ext>
            </a:extLst>
          </p:cNvPr>
          <p:cNvSpPr txBox="1"/>
          <p:nvPr/>
        </p:nvSpPr>
        <p:spPr>
          <a:xfrm>
            <a:off x="6645642" y="5678162"/>
            <a:ext cx="464395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i="1"/>
              <a:t>Reference period </a:t>
            </a:r>
            <a:r>
              <a:rPr lang="en-US" b="1" i="1"/>
              <a:t>2015 – 06/2018</a:t>
            </a:r>
          </a:p>
          <a:p>
            <a:pPr algn="ctr"/>
            <a:r>
              <a:rPr lang="en-US" b="1" i="1"/>
              <a:t>EPC no. 78,733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143801-1B11-4514-A398-980131FA5965}"/>
              </a:ext>
            </a:extLst>
          </p:cNvPr>
          <p:cNvSpPr txBox="1"/>
          <p:nvPr/>
        </p:nvSpPr>
        <p:spPr>
          <a:xfrm>
            <a:off x="635546" y="5688180"/>
            <a:ext cx="464395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i="1"/>
              <a:t>Reference period </a:t>
            </a:r>
            <a:r>
              <a:rPr lang="en-US" b="1" i="1"/>
              <a:t>2009 – 2014</a:t>
            </a:r>
          </a:p>
          <a:p>
            <a:pPr algn="ctr"/>
            <a:r>
              <a:rPr lang="en-US" b="1" i="1"/>
              <a:t>EPC no. 190,124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CE0306-D264-483B-B215-C29F1F61F29B}"/>
              </a:ext>
            </a:extLst>
          </p:cNvPr>
          <p:cNvSpPr txBox="1"/>
          <p:nvPr/>
        </p:nvSpPr>
        <p:spPr>
          <a:xfrm>
            <a:off x="2957523" y="1234741"/>
            <a:ext cx="73549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Distribution of the number of EPCs by </a:t>
            </a:r>
            <a:r>
              <a:rPr lang="en-US" sz="2400" b="1"/>
              <a:t>province</a:t>
            </a:r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18B3FA9F-B0C0-4A23-807A-13BEB130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0B035E8-F6B7-4DAD-BF8D-63322074520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92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ttiv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trospettiv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1259</Words>
  <Application>Microsoft Office PowerPoint</Application>
  <PresentationFormat>Widescreen</PresentationFormat>
  <Paragraphs>370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Tahoma</vt:lpstr>
      <vt:lpstr>Wingdings</vt:lpstr>
      <vt:lpstr>Retrospettivo</vt:lpstr>
      <vt:lpstr>Usare gli open-data per mappare l’efficienza energetica dei quardieri – il caso di EDISON</vt:lpstr>
      <vt:lpstr>Main research objective</vt:lpstr>
      <vt:lpstr>Main research objective</vt:lpstr>
      <vt:lpstr>Knowledge extraction process</vt:lpstr>
      <vt:lpstr>KDD from energy data: two key roles</vt:lpstr>
      <vt:lpstr>Knowledge extraction process</vt:lpstr>
      <vt:lpstr>PowerPoint Presentation</vt:lpstr>
      <vt:lpstr>Open data: Energy Certificate of Buildings </vt:lpstr>
      <vt:lpstr>EPCs in Piedmont Region: 2 data sources</vt:lpstr>
      <vt:lpstr>PowerPoint Presentation</vt:lpstr>
      <vt:lpstr>PowerPoint Presentation</vt:lpstr>
      <vt:lpstr>PowerPoint Presentation</vt:lpstr>
      <vt:lpstr>Cluster discovery and characterization</vt:lpstr>
      <vt:lpstr>Cluster characterization</vt:lpstr>
      <vt:lpstr>Clusters of EPCs: High vs Low energy performance</vt:lpstr>
      <vt:lpstr>Semi-supervised data labeling</vt:lpstr>
      <vt:lpstr>Knowledge visualization  - DEMO</vt:lpstr>
      <vt:lpstr>PowerPoint Presentation</vt:lpstr>
      <vt:lpstr>Tania CERQUITELLI</vt:lpstr>
      <vt:lpstr>Public talks</vt:lpstr>
      <vt:lpstr>Joint 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high-resolution exploratory energy maps by analyzing energy-performance certificates</dc:title>
  <dc:creator>Tania Cerquitelli</dc:creator>
  <cp:lastModifiedBy>DRAGO  IDILIO</cp:lastModifiedBy>
  <cp:revision>636</cp:revision>
  <dcterms:created xsi:type="dcterms:W3CDTF">2019-02-27T22:26:17Z</dcterms:created>
  <dcterms:modified xsi:type="dcterms:W3CDTF">2020-02-07T13:22:15Z</dcterms:modified>
</cp:coreProperties>
</file>